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70" r:id="rId3"/>
    <p:sldId id="3449" r:id="rId4"/>
    <p:sldId id="3455" r:id="rId5"/>
    <p:sldId id="3450" r:id="rId6"/>
    <p:sldId id="3452" r:id="rId7"/>
    <p:sldId id="3451" r:id="rId8"/>
    <p:sldId id="260" r:id="rId9"/>
    <p:sldId id="3454"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Open Sans Light" panose="020B0306030504020204" pitchFamily="34" charset="0"/>
      <p:regular r:id="rId16"/>
      <p:italic r:id="rId17"/>
    </p:embeddedFont>
    <p:embeddedFont>
      <p:font typeface="Poppins SemiBold" panose="00000700000000000000" pitchFamily="2" charset="0"/>
      <p:bold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gmntoJwwTjHv/2UItbskNTC93A1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0"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USUARIO\Desktop\INFORMES%20ATENCION%20AL%20USUARIO%20ITP%20VIGENCIA%202023\5.%20INFORME%20PQRSD%20ITP%20MAYO%202022\PORCENTAJE%20INFORME%20PQRSD%20%20MAYO%202023..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USUARIO\Desktop\INFORMES%20ATENCION%20AL%20USUARIO%20ITP%20VIGENCIA%202023\5.%20INFORME%20PQRSD%20ITP%20MAYO%202022\PORCENTAJE%20INFORME%20PQRSD%20%20MAYO%202023..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USUARIO\Desktop\INFORMES%20ATENCION%20AL%20USUARIO%20ITP%20VIGENCIA%202023\5.%20INFORME%20PQRSD%20ITP%20MAYO%202022\PORCENTAJE%20INFORME%20PQRSD%20%20MAYO%202023..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USUARIO\Desktop\INFORMES%20ATENCION%20AL%20USUARIO%20ITP%20VIGENCIA%202023\5.%20INFORME%20PQRSD%20ITP%20MAYO%202022\PORCENTAJE%20INFORME%20PQRSD%20%20MAYO%202023..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USUARIO\Desktop\INFORMES%20ATENCION%20AL%20USUARIO%20ITP%20VIGENCIA%202023\5.%20INFORME%20PQRSD%20ITP%20MAYO%202022\PORCENTAJE%20INFORME%20PQRSD%20%20MAYO%20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s-CO"/>
              <a:t>CANALES DE ATENCIÓN</a:t>
            </a:r>
          </a:p>
        </c:rich>
      </c:tx>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es-CO"/>
        </a:p>
      </c:txPr>
    </c:title>
    <c:autoTitleDeleted val="0"/>
    <c:plotArea>
      <c:layout/>
      <c:barChart>
        <c:barDir val="col"/>
        <c:grouping val="clustered"/>
        <c:varyColors val="0"/>
        <c:ser>
          <c:idx val="0"/>
          <c:order val="0"/>
          <c:tx>
            <c:strRef>
              <c:f>'total canales de comu MAYO'!$F$10</c:f>
              <c:strCache>
                <c:ptCount val="1"/>
                <c:pt idx="0">
                  <c:v>TELEFÓNICO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'total canales de comu MAYO'!$G$9:$H$9</c:f>
              <c:strCache>
                <c:ptCount val="2"/>
                <c:pt idx="0">
                  <c:v>CANTIDAD</c:v>
                </c:pt>
                <c:pt idx="1">
                  <c:v>PORCENTAJE </c:v>
                </c:pt>
              </c:strCache>
            </c:strRef>
          </c:cat>
          <c:val>
            <c:numRef>
              <c:f>'total canales de comu MAYO'!$G$10:$H$10</c:f>
              <c:numCache>
                <c:formatCode>0%</c:formatCode>
                <c:ptCount val="2"/>
                <c:pt idx="0" formatCode="General">
                  <c:v>120</c:v>
                </c:pt>
                <c:pt idx="1">
                  <c:v>0.29055690072639223</c:v>
                </c:pt>
              </c:numCache>
            </c:numRef>
          </c:val>
          <c:extLst>
            <c:ext xmlns:c16="http://schemas.microsoft.com/office/drawing/2014/chart" uri="{C3380CC4-5D6E-409C-BE32-E72D297353CC}">
              <c16:uniqueId val="{00000000-6930-48CE-AEC6-6F974BFB95A6}"/>
            </c:ext>
          </c:extLst>
        </c:ser>
        <c:ser>
          <c:idx val="1"/>
          <c:order val="1"/>
          <c:tx>
            <c:strRef>
              <c:f>'total canales de comu MAYO'!$F$11</c:f>
              <c:strCache>
                <c:ptCount val="1"/>
                <c:pt idx="0">
                  <c:v>VIRTUAL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'total canales de comu MAYO'!$G$9:$H$9</c:f>
              <c:strCache>
                <c:ptCount val="2"/>
                <c:pt idx="0">
                  <c:v>CANTIDAD</c:v>
                </c:pt>
                <c:pt idx="1">
                  <c:v>PORCENTAJE </c:v>
                </c:pt>
              </c:strCache>
            </c:strRef>
          </c:cat>
          <c:val>
            <c:numRef>
              <c:f>'total canales de comu MAYO'!$G$11:$H$11</c:f>
              <c:numCache>
                <c:formatCode>0%</c:formatCode>
                <c:ptCount val="2"/>
                <c:pt idx="0" formatCode="General">
                  <c:v>215</c:v>
                </c:pt>
                <c:pt idx="1">
                  <c:v>0.52058111380145278</c:v>
                </c:pt>
              </c:numCache>
            </c:numRef>
          </c:val>
          <c:extLst>
            <c:ext xmlns:c16="http://schemas.microsoft.com/office/drawing/2014/chart" uri="{C3380CC4-5D6E-409C-BE32-E72D297353CC}">
              <c16:uniqueId val="{00000001-6930-48CE-AEC6-6F974BFB95A6}"/>
            </c:ext>
          </c:extLst>
        </c:ser>
        <c:ser>
          <c:idx val="2"/>
          <c:order val="2"/>
          <c:tx>
            <c:strRef>
              <c:f>'total canales de comu MAYO'!$F$12</c:f>
              <c:strCache>
                <c:ptCount val="1"/>
                <c:pt idx="0">
                  <c:v>PRESENCIAL Y ESCRITO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'total canales de comu MAYO'!$G$9:$H$9</c:f>
              <c:strCache>
                <c:ptCount val="2"/>
                <c:pt idx="0">
                  <c:v>CANTIDAD</c:v>
                </c:pt>
                <c:pt idx="1">
                  <c:v>PORCENTAJE </c:v>
                </c:pt>
              </c:strCache>
            </c:strRef>
          </c:cat>
          <c:val>
            <c:numRef>
              <c:f>'total canales de comu MAYO'!$G$12:$H$12</c:f>
              <c:numCache>
                <c:formatCode>0%</c:formatCode>
                <c:ptCount val="2"/>
                <c:pt idx="0" formatCode="General">
                  <c:v>78</c:v>
                </c:pt>
                <c:pt idx="1">
                  <c:v>0.18886198547215496</c:v>
                </c:pt>
              </c:numCache>
            </c:numRef>
          </c:val>
          <c:extLst>
            <c:ext xmlns:c16="http://schemas.microsoft.com/office/drawing/2014/chart" uri="{C3380CC4-5D6E-409C-BE32-E72D297353CC}">
              <c16:uniqueId val="{00000002-6930-48CE-AEC6-6F974BFB95A6}"/>
            </c:ext>
          </c:extLst>
        </c:ser>
        <c:ser>
          <c:idx val="3"/>
          <c:order val="3"/>
          <c:tx>
            <c:strRef>
              <c:f>'total canales de comu MAYO'!$F$13</c:f>
              <c:strCache>
                <c:ptCount val="1"/>
                <c:pt idx="0">
                  <c:v>TOTAL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'total canales de comu MAYO'!$G$9:$H$9</c:f>
              <c:strCache>
                <c:ptCount val="2"/>
                <c:pt idx="0">
                  <c:v>CANTIDAD</c:v>
                </c:pt>
                <c:pt idx="1">
                  <c:v>PORCENTAJE </c:v>
                </c:pt>
              </c:strCache>
            </c:strRef>
          </c:cat>
          <c:val>
            <c:numRef>
              <c:f>'total canales de comu MAYO'!$G$13:$H$13</c:f>
              <c:numCache>
                <c:formatCode>0%</c:formatCode>
                <c:ptCount val="2"/>
                <c:pt idx="0" formatCode="General">
                  <c:v>413</c:v>
                </c:pt>
                <c:pt idx="1">
                  <c:v>1</c:v>
                </c:pt>
              </c:numCache>
            </c:numRef>
          </c:val>
          <c:extLst>
            <c:ext xmlns:c16="http://schemas.microsoft.com/office/drawing/2014/chart" uri="{C3380CC4-5D6E-409C-BE32-E72D297353CC}">
              <c16:uniqueId val="{00000003-6930-48CE-AEC6-6F974BFB95A6}"/>
            </c:ext>
          </c:extLst>
        </c:ser>
        <c:dLbls>
          <c:showLegendKey val="0"/>
          <c:showVal val="1"/>
          <c:showCatName val="0"/>
          <c:showSerName val="0"/>
          <c:showPercent val="0"/>
          <c:showBubbleSize val="0"/>
        </c:dLbls>
        <c:gapWidth val="150"/>
        <c:axId val="-217040160"/>
        <c:axId val="-217036352"/>
      </c:barChart>
      <c:catAx>
        <c:axId val="-2170401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s-CO"/>
          </a:p>
        </c:txPr>
        <c:crossAx val="-217036352"/>
        <c:crosses val="autoZero"/>
        <c:auto val="1"/>
        <c:lblAlgn val="ctr"/>
        <c:lblOffset val="100"/>
        <c:noMultiLvlLbl val="0"/>
      </c:catAx>
      <c:valAx>
        <c:axId val="-21703635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40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CO"/>
              <a:t>LINEA MOVIL 3138052807   </a:t>
            </a:r>
          </a:p>
        </c:rich>
      </c:tx>
      <c:layout>
        <c:manualLayout>
          <c:xMode val="edge"/>
          <c:yMode val="edge"/>
          <c:x val="0.12455418207058794"/>
          <c:y val="1.8518518518518517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'comunicacion telefonica'!$G$9</c:f>
              <c:strCache>
                <c:ptCount val="1"/>
                <c:pt idx="0">
                  <c:v>CANTIDAD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'comunicacion telefonica'!$F$10:$F$13</c:f>
              <c:strCache>
                <c:ptCount val="4"/>
                <c:pt idx="0">
                  <c:v>LLAMADAS RECIBIDAS</c:v>
                </c:pt>
                <c:pt idx="1">
                  <c:v>LLAMADAS REALIZADAS</c:v>
                </c:pt>
                <c:pt idx="2">
                  <c:v>LLAMADAS PERDIDAS</c:v>
                </c:pt>
                <c:pt idx="3">
                  <c:v>TOTAL DE LLAMADAS</c:v>
                </c:pt>
              </c:strCache>
            </c:strRef>
          </c:cat>
          <c:val>
            <c:numRef>
              <c:f>'comunicacion telefonica'!$G$10:$G$13</c:f>
              <c:numCache>
                <c:formatCode>General</c:formatCode>
                <c:ptCount val="4"/>
                <c:pt idx="0">
                  <c:v>57</c:v>
                </c:pt>
                <c:pt idx="1">
                  <c:v>42</c:v>
                </c:pt>
                <c:pt idx="2">
                  <c:v>21</c:v>
                </c:pt>
                <c:pt idx="3">
                  <c:v>120</c:v>
                </c:pt>
              </c:numCache>
            </c:numRef>
          </c:val>
          <c:extLst>
            <c:ext xmlns:c16="http://schemas.microsoft.com/office/drawing/2014/chart" uri="{C3380CC4-5D6E-409C-BE32-E72D297353CC}">
              <c16:uniqueId val="{00000000-4EAC-4D67-9231-9785E87655B1}"/>
            </c:ext>
          </c:extLst>
        </c:ser>
        <c:ser>
          <c:idx val="1"/>
          <c:order val="1"/>
          <c:tx>
            <c:strRef>
              <c:f>'comunicacion telefonica'!$H$9</c:f>
              <c:strCache>
                <c:ptCount val="1"/>
                <c:pt idx="0">
                  <c:v>PORCENTAJE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'comunicacion telefonica'!$F$10:$F$13</c:f>
              <c:strCache>
                <c:ptCount val="4"/>
                <c:pt idx="0">
                  <c:v>LLAMADAS RECIBIDAS</c:v>
                </c:pt>
                <c:pt idx="1">
                  <c:v>LLAMADAS REALIZADAS</c:v>
                </c:pt>
                <c:pt idx="2">
                  <c:v>LLAMADAS PERDIDAS</c:v>
                </c:pt>
                <c:pt idx="3">
                  <c:v>TOTAL DE LLAMADAS</c:v>
                </c:pt>
              </c:strCache>
            </c:strRef>
          </c:cat>
          <c:val>
            <c:numRef>
              <c:f>'comunicacion telefonica'!$H$10:$H$13</c:f>
              <c:numCache>
                <c:formatCode>0%</c:formatCode>
                <c:ptCount val="4"/>
                <c:pt idx="0">
                  <c:v>0.47499999999999998</c:v>
                </c:pt>
                <c:pt idx="1">
                  <c:v>0.35</c:v>
                </c:pt>
                <c:pt idx="2">
                  <c:v>0.17499999999999999</c:v>
                </c:pt>
                <c:pt idx="3">
                  <c:v>1</c:v>
                </c:pt>
              </c:numCache>
            </c:numRef>
          </c:val>
          <c:extLst>
            <c:ext xmlns:c16="http://schemas.microsoft.com/office/drawing/2014/chart" uri="{C3380CC4-5D6E-409C-BE32-E72D297353CC}">
              <c16:uniqueId val="{00000001-4EAC-4D67-9231-9785E87655B1}"/>
            </c:ext>
          </c:extLst>
        </c:ser>
        <c:dLbls>
          <c:showLegendKey val="0"/>
          <c:showVal val="1"/>
          <c:showCatName val="0"/>
          <c:showSerName val="0"/>
          <c:showPercent val="0"/>
          <c:showBubbleSize val="0"/>
        </c:dLbls>
        <c:gapWidth val="150"/>
        <c:shape val="box"/>
        <c:axId val="-217036896"/>
        <c:axId val="-217039616"/>
        <c:axId val="0"/>
      </c:bar3DChart>
      <c:catAx>
        <c:axId val="-2170368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39616"/>
        <c:crosses val="autoZero"/>
        <c:auto val="1"/>
        <c:lblAlgn val="ctr"/>
        <c:lblOffset val="100"/>
        <c:noMultiLvlLbl val="0"/>
      </c:catAx>
      <c:valAx>
        <c:axId val="-217039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36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CO"/>
              <a:t>Correos Institucionales</a:t>
            </a:r>
          </a:p>
        </c:rich>
      </c:tx>
      <c:layout>
        <c:manualLayout>
          <c:xMode val="edge"/>
          <c:yMode val="edge"/>
          <c:x val="0.28244953101792508"/>
          <c:y val="4.020100502512562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percentStacked"/>
        <c:varyColors val="0"/>
        <c:ser>
          <c:idx val="0"/>
          <c:order val="0"/>
          <c:tx>
            <c:strRef>
              <c:f>'canales de comun virtual MAYO'!$G$9</c:f>
              <c:strCache>
                <c:ptCount val="1"/>
                <c:pt idx="0">
                  <c:v>CANTIDAD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'canales de comun virtual MAYO'!$F$10:$F$12</c:f>
              <c:strCache>
                <c:ptCount val="3"/>
                <c:pt idx="0">
                  <c:v>atencionalusuario@itp.edu.co</c:v>
                </c:pt>
                <c:pt idx="1">
                  <c:v>notificacionesjudiciales@itp.edu.co</c:v>
                </c:pt>
                <c:pt idx="2">
                  <c:v>TOTAL VIRTUAL </c:v>
                </c:pt>
              </c:strCache>
            </c:strRef>
          </c:cat>
          <c:val>
            <c:numRef>
              <c:f>'canales de comun virtual MAYO'!$G$10:$G$12</c:f>
              <c:numCache>
                <c:formatCode>General</c:formatCode>
                <c:ptCount val="3"/>
                <c:pt idx="0">
                  <c:v>214</c:v>
                </c:pt>
                <c:pt idx="1">
                  <c:v>1</c:v>
                </c:pt>
                <c:pt idx="2">
                  <c:v>215</c:v>
                </c:pt>
              </c:numCache>
            </c:numRef>
          </c:val>
          <c:extLst>
            <c:ext xmlns:c16="http://schemas.microsoft.com/office/drawing/2014/chart" uri="{C3380CC4-5D6E-409C-BE32-E72D297353CC}">
              <c16:uniqueId val="{00000000-20DA-4213-8EFC-C51B8DF2EB5D}"/>
            </c:ext>
          </c:extLst>
        </c:ser>
        <c:ser>
          <c:idx val="1"/>
          <c:order val="1"/>
          <c:tx>
            <c:strRef>
              <c:f>'canales de comun virtual MAYO'!$H$9</c:f>
              <c:strCache>
                <c:ptCount val="1"/>
                <c:pt idx="0">
                  <c:v>PORCENTAJE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'canales de comun virtual MAYO'!$F$10:$F$12</c:f>
              <c:strCache>
                <c:ptCount val="3"/>
                <c:pt idx="0">
                  <c:v>atencionalusuario@itp.edu.co</c:v>
                </c:pt>
                <c:pt idx="1">
                  <c:v>notificacionesjudiciales@itp.edu.co</c:v>
                </c:pt>
                <c:pt idx="2">
                  <c:v>TOTAL VIRTUAL </c:v>
                </c:pt>
              </c:strCache>
            </c:strRef>
          </c:cat>
          <c:val>
            <c:numRef>
              <c:f>'canales de comun virtual MAYO'!$H$10:$H$12</c:f>
              <c:numCache>
                <c:formatCode>0%</c:formatCode>
                <c:ptCount val="3"/>
                <c:pt idx="0">
                  <c:v>0.97399999999999998</c:v>
                </c:pt>
                <c:pt idx="1">
                  <c:v>2.5899999999999999E-2</c:v>
                </c:pt>
                <c:pt idx="2">
                  <c:v>1</c:v>
                </c:pt>
              </c:numCache>
            </c:numRef>
          </c:val>
          <c:extLst>
            <c:ext xmlns:c16="http://schemas.microsoft.com/office/drawing/2014/chart" uri="{C3380CC4-5D6E-409C-BE32-E72D297353CC}">
              <c16:uniqueId val="{00000001-20DA-4213-8EFC-C51B8DF2EB5D}"/>
            </c:ext>
          </c:extLst>
        </c:ser>
        <c:dLbls>
          <c:showLegendKey val="0"/>
          <c:showVal val="1"/>
          <c:showCatName val="0"/>
          <c:showSerName val="0"/>
          <c:showPercent val="0"/>
          <c:showBubbleSize val="0"/>
        </c:dLbls>
        <c:gapWidth val="150"/>
        <c:overlap val="100"/>
        <c:axId val="-217026560"/>
        <c:axId val="-217037984"/>
      </c:barChart>
      <c:catAx>
        <c:axId val="-21702656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37984"/>
        <c:crosses val="autoZero"/>
        <c:auto val="1"/>
        <c:lblAlgn val="ctr"/>
        <c:lblOffset val="100"/>
        <c:noMultiLvlLbl val="0"/>
      </c:catAx>
      <c:valAx>
        <c:axId val="-2170379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26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CO"/>
              <a:t>PQRSD POR MODALIDAD DE PETICIÓN</a:t>
            </a:r>
          </a:p>
        </c:rich>
      </c:tx>
      <c:layout>
        <c:manualLayout>
          <c:xMode val="edge"/>
          <c:yMode val="edge"/>
          <c:x val="0.2828524232214899"/>
          <c:y val="3.9072024046215743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2055988735401969E-2"/>
          <c:y val="7.0640732722066474E-2"/>
          <c:w val="0.85575523610334536"/>
          <c:h val="0.75348202616009341"/>
        </c:manualLayout>
      </c:layout>
      <c:bar3DChart>
        <c:barDir val="col"/>
        <c:grouping val="clustered"/>
        <c:varyColors val="0"/>
        <c:ser>
          <c:idx val="0"/>
          <c:order val="0"/>
          <c:tx>
            <c:strRef>
              <c:f>'2023'!$G$9</c:f>
              <c:strCache>
                <c:ptCount val="1"/>
                <c:pt idx="0">
                  <c:v>CANTIDAD</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'2023'!$F$10:$F$16</c:f>
              <c:strCache>
                <c:ptCount val="7"/>
                <c:pt idx="0">
                  <c:v>PETICIONES DE INFORMACION</c:v>
                </c:pt>
                <c:pt idx="1">
                  <c:v>PETICIONES DE INTERES PARTICULAR</c:v>
                </c:pt>
                <c:pt idx="2">
                  <c:v>QUEJAS </c:v>
                </c:pt>
                <c:pt idx="3">
                  <c:v>RECLAMOS</c:v>
                </c:pt>
                <c:pt idx="4">
                  <c:v>SUGERENCIAS </c:v>
                </c:pt>
                <c:pt idx="5">
                  <c:v>DENUNCIAS</c:v>
                </c:pt>
                <c:pt idx="6">
                  <c:v>OTRO</c:v>
                </c:pt>
              </c:strCache>
            </c:strRef>
          </c:cat>
          <c:val>
            <c:numRef>
              <c:f>'2023'!$G$10:$G$16</c:f>
              <c:numCache>
                <c:formatCode>0</c:formatCode>
                <c:ptCount val="7"/>
                <c:pt idx="0">
                  <c:v>57</c:v>
                </c:pt>
                <c:pt idx="1">
                  <c:v>45</c:v>
                </c:pt>
                <c:pt idx="2">
                  <c:v>0</c:v>
                </c:pt>
                <c:pt idx="3">
                  <c:v>0</c:v>
                </c:pt>
                <c:pt idx="4">
                  <c:v>0</c:v>
                </c:pt>
                <c:pt idx="5">
                  <c:v>0</c:v>
                </c:pt>
                <c:pt idx="6">
                  <c:v>35</c:v>
                </c:pt>
              </c:numCache>
            </c:numRef>
          </c:val>
          <c:extLst>
            <c:ext xmlns:c16="http://schemas.microsoft.com/office/drawing/2014/chart" uri="{C3380CC4-5D6E-409C-BE32-E72D297353CC}">
              <c16:uniqueId val="{00000000-CF48-418E-AE76-5EE85922A55B}"/>
            </c:ext>
          </c:extLst>
        </c:ser>
        <c:ser>
          <c:idx val="1"/>
          <c:order val="1"/>
          <c:tx>
            <c:strRef>
              <c:f>'2023'!$H$9</c:f>
              <c:strCache>
                <c:ptCount val="1"/>
                <c:pt idx="0">
                  <c:v>PORCENTAJE </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'2023'!$F$10:$F$16</c:f>
              <c:strCache>
                <c:ptCount val="7"/>
                <c:pt idx="0">
                  <c:v>PETICIONES DE INFORMACION</c:v>
                </c:pt>
                <c:pt idx="1">
                  <c:v>PETICIONES DE INTERES PARTICULAR</c:v>
                </c:pt>
                <c:pt idx="2">
                  <c:v>QUEJAS </c:v>
                </c:pt>
                <c:pt idx="3">
                  <c:v>RECLAMOS</c:v>
                </c:pt>
                <c:pt idx="4">
                  <c:v>SUGERENCIAS </c:v>
                </c:pt>
                <c:pt idx="5">
                  <c:v>DENUNCIAS</c:v>
                </c:pt>
                <c:pt idx="6">
                  <c:v>OTRO</c:v>
                </c:pt>
              </c:strCache>
            </c:strRef>
          </c:cat>
          <c:val>
            <c:numRef>
              <c:f>'2023'!$H$10:$H$16</c:f>
              <c:numCache>
                <c:formatCode>0%</c:formatCode>
                <c:ptCount val="7"/>
                <c:pt idx="0">
                  <c:v>0.41605839416058393</c:v>
                </c:pt>
                <c:pt idx="1">
                  <c:v>0.32846715328467152</c:v>
                </c:pt>
                <c:pt idx="2">
                  <c:v>0</c:v>
                </c:pt>
                <c:pt idx="3">
                  <c:v>0</c:v>
                </c:pt>
                <c:pt idx="4">
                  <c:v>0</c:v>
                </c:pt>
                <c:pt idx="5">
                  <c:v>0</c:v>
                </c:pt>
                <c:pt idx="6">
                  <c:v>0.25547445255474455</c:v>
                </c:pt>
              </c:numCache>
            </c:numRef>
          </c:val>
          <c:extLst>
            <c:ext xmlns:c16="http://schemas.microsoft.com/office/drawing/2014/chart" uri="{C3380CC4-5D6E-409C-BE32-E72D297353CC}">
              <c16:uniqueId val="{00000001-CF48-418E-AE76-5EE85922A55B}"/>
            </c:ext>
          </c:extLst>
        </c:ser>
        <c:dLbls>
          <c:showLegendKey val="0"/>
          <c:showVal val="1"/>
          <c:showCatName val="0"/>
          <c:showSerName val="0"/>
          <c:showPercent val="0"/>
          <c:showBubbleSize val="0"/>
        </c:dLbls>
        <c:gapWidth val="65"/>
        <c:shape val="box"/>
        <c:axId val="-217030368"/>
        <c:axId val="-217033088"/>
        <c:axId val="0"/>
      </c:bar3DChart>
      <c:catAx>
        <c:axId val="-2170303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CO"/>
          </a:p>
        </c:txPr>
        <c:crossAx val="-217033088"/>
        <c:crosses val="autoZero"/>
        <c:auto val="1"/>
        <c:lblAlgn val="ctr"/>
        <c:lblOffset val="100"/>
        <c:noMultiLvlLbl val="0"/>
      </c:catAx>
      <c:valAx>
        <c:axId val="-217033088"/>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crossAx val="-21703036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S"/>
              <a:t>PETICIONES ATENDIDAS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val>
            <c:numRef>
              <c:f>'Peticiones por dependencia'!$F$10:$F$24</c:f>
              <c:numCache>
                <c:formatCode>General</c:formatCode>
                <c:ptCount val="15"/>
                <c:pt idx="0">
                  <c:v>55</c:v>
                </c:pt>
                <c:pt idx="1">
                  <c:v>9</c:v>
                </c:pt>
                <c:pt idx="2">
                  <c:v>5</c:v>
                </c:pt>
                <c:pt idx="3">
                  <c:v>16</c:v>
                </c:pt>
                <c:pt idx="4">
                  <c:v>9</c:v>
                </c:pt>
                <c:pt idx="5">
                  <c:v>30</c:v>
                </c:pt>
                <c:pt idx="6">
                  <c:v>12</c:v>
                </c:pt>
                <c:pt idx="7">
                  <c:v>4</c:v>
                </c:pt>
                <c:pt idx="8">
                  <c:v>7</c:v>
                </c:pt>
                <c:pt idx="9">
                  <c:v>2</c:v>
                </c:pt>
                <c:pt idx="10">
                  <c:v>1</c:v>
                </c:pt>
                <c:pt idx="11">
                  <c:v>1</c:v>
                </c:pt>
                <c:pt idx="12">
                  <c:v>1</c:v>
                </c:pt>
                <c:pt idx="13">
                  <c:v>1</c:v>
                </c:pt>
                <c:pt idx="14">
                  <c:v>4</c:v>
                </c:pt>
              </c:numCache>
            </c:numRef>
          </c:val>
          <c:extLst>
            <c:ext xmlns:c16="http://schemas.microsoft.com/office/drawing/2014/chart" uri="{C3380CC4-5D6E-409C-BE32-E72D297353CC}">
              <c16:uniqueId val="{00000000-5585-4CF8-8FF0-A009F0029C21}"/>
            </c:ext>
          </c:extLst>
        </c:ser>
        <c:dLbls>
          <c:showLegendKey val="0"/>
          <c:showVal val="0"/>
          <c:showCatName val="0"/>
          <c:showSerName val="0"/>
          <c:showPercent val="0"/>
          <c:showBubbleSize val="0"/>
        </c:dLbls>
        <c:gapWidth val="65"/>
        <c:shape val="box"/>
        <c:axId val="-217032544"/>
        <c:axId val="-217029280"/>
        <c:axId val="0"/>
      </c:bar3DChart>
      <c:catAx>
        <c:axId val="-217032544"/>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a:t>DEPENDENCIA</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CO"/>
            </a:p>
          </c:txPr>
        </c:title>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CO"/>
          </a:p>
        </c:txPr>
        <c:crossAx val="-217029280"/>
        <c:crosses val="autoZero"/>
        <c:auto val="1"/>
        <c:lblAlgn val="ctr"/>
        <c:lblOffset val="100"/>
        <c:noMultiLvlLbl val="0"/>
      </c:catAx>
      <c:valAx>
        <c:axId val="-21702928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crossAx val="-21703254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indent="0">
              <a:buNone/>
            </a:pPr>
            <a:endParaRPr lang="es-CO" dirty="0"/>
          </a:p>
        </p:txBody>
      </p:sp>
    </p:spTree>
    <p:extLst>
      <p:ext uri="{BB962C8B-B14F-4D97-AF65-F5344CB8AC3E}">
        <p14:creationId xmlns:p14="http://schemas.microsoft.com/office/powerpoint/2010/main" val="3305726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1"/>
        <p:cNvGrpSpPr/>
        <p:nvPr/>
      </p:nvGrpSpPr>
      <p:grpSpPr>
        <a:xfrm>
          <a:off x="0" y="0"/>
          <a:ext cx="0" cy="0"/>
          <a:chOff x="0" y="0"/>
          <a:chExt cx="0" cy="0"/>
        </a:xfrm>
      </p:grpSpPr>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4"/>
          <p:cNvSpPr>
            <a:spLocks noGrp="1"/>
          </p:cNvSpPr>
          <p:nvPr>
            <p:ph type="pic" idx="2"/>
          </p:nvPr>
        </p:nvSpPr>
        <p:spPr>
          <a:xfrm>
            <a:off x="5183188" y="987425"/>
            <a:ext cx="6172200" cy="4873625"/>
          </a:xfrm>
          <a:prstGeom prst="rect">
            <a:avLst/>
          </a:prstGeom>
          <a:noFill/>
          <a:ln>
            <a:noFill/>
          </a:ln>
        </p:spPr>
      </p:sp>
      <p:sp>
        <p:nvSpPr>
          <p:cNvPr id="66" name="Google Shape;66;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82"/>
        <p:cNvGrpSpPr/>
        <p:nvPr/>
      </p:nvGrpSpPr>
      <p:grpSpPr>
        <a:xfrm>
          <a:off x="0" y="0"/>
          <a:ext cx="0" cy="0"/>
          <a:chOff x="0" y="0"/>
          <a:chExt cx="0" cy="0"/>
        </a:xfrm>
      </p:grpSpPr>
      <p:pic>
        <p:nvPicPr>
          <p:cNvPr id="83" name="Google Shape;83;p17"/>
          <p:cNvPicPr preferRelativeResize="0"/>
          <p:nvPr/>
        </p:nvPicPr>
        <p:blipFill rotWithShape="1">
          <a:blip r:embed="rId2">
            <a:alphaModFix/>
          </a:blip>
          <a:srcRect/>
          <a:stretch/>
        </p:blipFill>
        <p:spPr>
          <a:xfrm>
            <a:off x="-1" y="3506372"/>
            <a:ext cx="12196275" cy="335162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15"/>
        <p:cNvGrpSpPr/>
        <p:nvPr/>
      </p:nvGrpSpPr>
      <p:grpSpPr>
        <a:xfrm>
          <a:off x="0" y="0"/>
          <a:ext cx="0" cy="0"/>
          <a:chOff x="0" y="0"/>
          <a:chExt cx="0" cy="0"/>
        </a:xfrm>
      </p:grpSpPr>
      <p:pic>
        <p:nvPicPr>
          <p:cNvPr id="16" name="Google Shape;16;p6"/>
          <p:cNvPicPr preferRelativeResize="0"/>
          <p:nvPr/>
        </p:nvPicPr>
        <p:blipFill rotWithShape="1">
          <a:blip r:embed="rId2">
            <a:alphaModFix/>
          </a:blip>
          <a:srcRect/>
          <a:stretch/>
        </p:blipFill>
        <p:spPr>
          <a:xfrm>
            <a:off x="18324" y="0"/>
            <a:ext cx="12173675" cy="686833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7"/>
        <p:cNvGrpSpPr/>
        <p:nvPr/>
      </p:nvGrpSpPr>
      <p:grpSpPr>
        <a:xfrm>
          <a:off x="0" y="0"/>
          <a:ext cx="0" cy="0"/>
          <a:chOff x="0" y="0"/>
          <a:chExt cx="0" cy="0"/>
        </a:xfrm>
      </p:grpSpPr>
      <p:sp>
        <p:nvSpPr>
          <p:cNvPr id="18" name="Google Shape;18;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 y="0"/>
            <a:ext cx="12175420" cy="6858000"/>
          </a:xfrm>
          <a:prstGeom prst="rect">
            <a:avLst/>
          </a:prstGeom>
        </p:spPr>
      </p:pic>
      <p:pic>
        <p:nvPicPr>
          <p:cNvPr id="89" name="Google Shape;89;p1"/>
          <p:cNvPicPr preferRelativeResize="0"/>
          <p:nvPr/>
        </p:nvPicPr>
        <p:blipFill rotWithShape="1">
          <a:blip r:embed="rId4">
            <a:alphaModFix/>
          </a:blip>
          <a:srcRect/>
          <a:stretch/>
        </p:blipFill>
        <p:spPr>
          <a:xfrm>
            <a:off x="5284177" y="2822331"/>
            <a:ext cx="6888549" cy="4035669"/>
          </a:xfrm>
          <a:prstGeom prst="rect">
            <a:avLst/>
          </a:prstGeom>
          <a:noFill/>
          <a:ln>
            <a:noFill/>
          </a:ln>
        </p:spPr>
      </p:pic>
      <p:sp>
        <p:nvSpPr>
          <p:cNvPr id="90" name="Google Shape;90;p1"/>
          <p:cNvSpPr txBox="1"/>
          <p:nvPr/>
        </p:nvSpPr>
        <p:spPr>
          <a:xfrm>
            <a:off x="237393" y="413238"/>
            <a:ext cx="5231423" cy="2554505"/>
          </a:xfrm>
          <a:prstGeom prst="rect">
            <a:avLst/>
          </a:prstGeom>
          <a:noFill/>
          <a:ln>
            <a:noFill/>
          </a:ln>
        </p:spPr>
        <p:txBody>
          <a:bodyPr spcFirstLastPara="1" wrap="square" lIns="91425" tIns="45700" rIns="91425" bIns="45700" anchor="t" anchorCtr="0">
            <a:spAutoFit/>
          </a:bodyPr>
          <a:lstStyle/>
          <a:p>
            <a:pPr lvl="0" algn="ctr"/>
            <a:r>
              <a:rPr lang="es-CO" sz="3200" b="1" dirty="0">
                <a:solidFill>
                  <a:schemeClr val="accent1">
                    <a:lumMod val="50000"/>
                  </a:schemeClr>
                </a:solidFill>
              </a:rPr>
              <a:t>Informe de Peticiones, Quejas, Reclamos,</a:t>
            </a:r>
          </a:p>
          <a:p>
            <a:pPr lvl="0" algn="ctr"/>
            <a:r>
              <a:rPr lang="es-CO" sz="3200" b="1" dirty="0">
                <a:solidFill>
                  <a:schemeClr val="accent1">
                    <a:lumMod val="50000"/>
                  </a:schemeClr>
                </a:solidFill>
              </a:rPr>
              <a:t>Sugerencias y Denuncias</a:t>
            </a:r>
          </a:p>
          <a:p>
            <a:pPr lvl="0" algn="ctr"/>
            <a:r>
              <a:rPr lang="es-CO" sz="3200" b="1" dirty="0">
                <a:solidFill>
                  <a:schemeClr val="accent1">
                    <a:lumMod val="50000"/>
                  </a:schemeClr>
                </a:solidFill>
              </a:rPr>
              <a:t>(PQRSD)</a:t>
            </a:r>
          </a:p>
          <a:p>
            <a:pPr lvl="0" algn="ctr"/>
            <a:r>
              <a:rPr lang="es-CO" sz="3200" b="1" dirty="0">
                <a:solidFill>
                  <a:schemeClr val="accent1">
                    <a:lumMod val="50000"/>
                  </a:schemeClr>
                </a:solidFill>
              </a:rPr>
              <a:t> Mayo/2023</a:t>
            </a:r>
            <a:endParaRPr sz="3200" b="1" i="0" u="none" strike="noStrike" cap="none" dirty="0">
              <a:solidFill>
                <a:schemeClr val="accent1">
                  <a:lumMod val="50000"/>
                </a:schemeClr>
              </a:solidFill>
              <a:sym typeface="Arial"/>
            </a:endParaRPr>
          </a:p>
        </p:txBody>
      </p:sp>
      <p:sp>
        <p:nvSpPr>
          <p:cNvPr id="7" name="Google Shape;90;p1"/>
          <p:cNvSpPr txBox="1"/>
          <p:nvPr/>
        </p:nvSpPr>
        <p:spPr>
          <a:xfrm>
            <a:off x="6832243" y="5196253"/>
            <a:ext cx="3792415" cy="784790"/>
          </a:xfrm>
          <a:prstGeom prst="rect">
            <a:avLst/>
          </a:prstGeom>
          <a:noFill/>
          <a:ln>
            <a:noFill/>
          </a:ln>
        </p:spPr>
        <p:txBody>
          <a:bodyPr spcFirstLastPara="1" wrap="square" lIns="91425" tIns="45700" rIns="91425" bIns="45700" anchor="t" anchorCtr="0">
            <a:spAutoFit/>
          </a:bodyPr>
          <a:lstStyle/>
          <a:p>
            <a:pPr algn="ctr"/>
            <a:r>
              <a:rPr lang="es-CO" sz="1100" b="1" dirty="0">
                <a:solidFill>
                  <a:schemeClr val="accent1">
                    <a:lumMod val="75000"/>
                  </a:schemeClr>
                </a:solidFill>
              </a:rPr>
              <a:t>OFICINA DE ATENCIÓN AL USUARIO INSTITUTO TECNOLÓGICO DEL PUTUMAYO</a:t>
            </a:r>
            <a:endParaRPr lang="es-CO" sz="1100" dirty="0">
              <a:solidFill>
                <a:schemeClr val="accent1">
                  <a:lumMod val="75000"/>
                </a:schemeClr>
              </a:solidFill>
            </a:endParaRPr>
          </a:p>
          <a:p>
            <a:pPr algn="ctr"/>
            <a:r>
              <a:rPr lang="es-CO" sz="1100" b="1" dirty="0">
                <a:solidFill>
                  <a:schemeClr val="accent1">
                    <a:lumMod val="75000"/>
                  </a:schemeClr>
                </a:solidFill>
              </a:rPr>
              <a:t>RESOLUCIONES </a:t>
            </a:r>
            <a:r>
              <a:rPr lang="es-CO" sz="1100" b="1" dirty="0" err="1">
                <a:solidFill>
                  <a:schemeClr val="accent1">
                    <a:lumMod val="75000"/>
                  </a:schemeClr>
                </a:solidFill>
              </a:rPr>
              <a:t>Nros</a:t>
            </a:r>
            <a:r>
              <a:rPr lang="es-CO" sz="1100" b="1" dirty="0">
                <a:solidFill>
                  <a:schemeClr val="accent1">
                    <a:lumMod val="75000"/>
                  </a:schemeClr>
                </a:solidFill>
              </a:rPr>
              <a:t>. 0316/2015 - 0070/2016</a:t>
            </a:r>
            <a:endParaRPr lang="es-CO" sz="1100" dirty="0">
              <a:solidFill>
                <a:schemeClr val="accent1">
                  <a:lumMod val="75000"/>
                </a:schemeClr>
              </a:solidFill>
            </a:endParaRPr>
          </a:p>
          <a:p>
            <a:pPr lvl="0" algn="ctr"/>
            <a:endParaRPr sz="1200" b="1" i="0" u="none" strike="noStrike" cap="none" dirty="0">
              <a:solidFill>
                <a:schemeClr val="accent1">
                  <a:lumMod val="75000"/>
                </a:schemeClr>
              </a:solidFil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p:cNvPicPr>
            <a:picLocks noChangeAspect="1"/>
          </p:cNvPicPr>
          <p:nvPr/>
        </p:nvPicPr>
        <p:blipFill>
          <a:blip r:embed="rId2"/>
          <a:stretch>
            <a:fillRect/>
          </a:stretch>
        </p:blipFill>
        <p:spPr>
          <a:xfrm>
            <a:off x="63491" y="2181364"/>
            <a:ext cx="4248727" cy="4018756"/>
          </a:xfrm>
          <a:prstGeom prst="rect">
            <a:avLst/>
          </a:prstGeom>
        </p:spPr>
      </p:pic>
      <p:sp>
        <p:nvSpPr>
          <p:cNvPr id="3" name="Freeform 1">
            <a:extLst>
              <a:ext uri="{FF2B5EF4-FFF2-40B4-BE49-F238E27FC236}">
                <a16:creationId xmlns:a16="http://schemas.microsoft.com/office/drawing/2014/main" id="{DB5E2079-2B1E-492E-8572-B1B0CF2834C1}"/>
              </a:ext>
            </a:extLst>
          </p:cNvPr>
          <p:cNvSpPr>
            <a:spLocks noChangeArrowheads="1"/>
          </p:cNvSpPr>
          <p:nvPr/>
        </p:nvSpPr>
        <p:spPr bwMode="auto">
          <a:xfrm>
            <a:off x="3102199" y="261352"/>
            <a:ext cx="8662004" cy="2388272"/>
          </a:xfrm>
          <a:custGeom>
            <a:avLst/>
            <a:gdLst>
              <a:gd name="T0" fmla="*/ 8738 w 9561"/>
              <a:gd name="T1" fmla="*/ 0 h 3221"/>
              <a:gd name="T2" fmla="*/ 9560 w 9561"/>
              <a:gd name="T3" fmla="*/ 1610 h 3221"/>
              <a:gd name="T4" fmla="*/ 8738 w 9561"/>
              <a:gd name="T5" fmla="*/ 3220 h 3221"/>
              <a:gd name="T6" fmla="*/ 0 w 9561"/>
              <a:gd name="T7" fmla="*/ 3220 h 3221"/>
              <a:gd name="T8" fmla="*/ 0 w 9561"/>
              <a:gd name="T9" fmla="*/ 0 h 3221"/>
              <a:gd name="T10" fmla="*/ 8738 w 9561"/>
              <a:gd name="T11" fmla="*/ 0 h 3221"/>
            </a:gdLst>
            <a:ahLst/>
            <a:cxnLst>
              <a:cxn ang="0">
                <a:pos x="T0" y="T1"/>
              </a:cxn>
              <a:cxn ang="0">
                <a:pos x="T2" y="T3"/>
              </a:cxn>
              <a:cxn ang="0">
                <a:pos x="T4" y="T5"/>
              </a:cxn>
              <a:cxn ang="0">
                <a:pos x="T6" y="T7"/>
              </a:cxn>
              <a:cxn ang="0">
                <a:pos x="T8" y="T9"/>
              </a:cxn>
              <a:cxn ang="0">
                <a:pos x="T10" y="T11"/>
              </a:cxn>
            </a:cxnLst>
            <a:rect l="0" t="0" r="r" b="b"/>
            <a:pathLst>
              <a:path w="9561" h="3221">
                <a:moveTo>
                  <a:pt x="8738" y="0"/>
                </a:moveTo>
                <a:lnTo>
                  <a:pt x="9560" y="1610"/>
                </a:lnTo>
                <a:lnTo>
                  <a:pt x="8738" y="3220"/>
                </a:lnTo>
                <a:lnTo>
                  <a:pt x="0" y="3220"/>
                </a:lnTo>
                <a:lnTo>
                  <a:pt x="0" y="0"/>
                </a:lnTo>
                <a:lnTo>
                  <a:pt x="8738" y="0"/>
                </a:lnTo>
              </a:path>
            </a:pathLst>
          </a:custGeom>
          <a:solidFill>
            <a:schemeClr val="accent1">
              <a:lumMod val="40000"/>
              <a:lumOff val="60000"/>
            </a:schemeClr>
          </a:solidFill>
          <a:ln>
            <a:noFill/>
          </a:ln>
          <a:effectLst/>
        </p:spPr>
        <p:txBody>
          <a:bodyPr wrap="none" anchor="ctr"/>
          <a:lstStyle/>
          <a:p>
            <a:pPr algn="just"/>
            <a:r>
              <a:rPr lang="es-CO" dirty="0"/>
              <a:t>              </a:t>
            </a:r>
          </a:p>
          <a:p>
            <a:pPr algn="just"/>
            <a:endParaRPr lang="es-CO" dirty="0"/>
          </a:p>
          <a:p>
            <a:pPr algn="just"/>
            <a:r>
              <a:rPr lang="es-CO" dirty="0"/>
              <a:t>              El presente documento corresponde al Informe de Peticiones, Quejas,</a:t>
            </a:r>
          </a:p>
          <a:p>
            <a:pPr algn="just"/>
            <a:r>
              <a:rPr lang="es-CO" dirty="0"/>
              <a:t>              Reclamos, Sugerencias y Denuncias (PQRSD) recibidas y atendidas por la</a:t>
            </a:r>
          </a:p>
          <a:p>
            <a:pPr algn="just"/>
            <a:r>
              <a:rPr lang="es-CO" dirty="0"/>
              <a:t>              Oficina de atención al usuario del Instituto Tecnológico del Putumayo </a:t>
            </a:r>
          </a:p>
          <a:p>
            <a:pPr algn="just"/>
            <a:r>
              <a:rPr lang="es-CO" dirty="0"/>
              <a:t>              Correspondiente al mes de mayo de 2023. </a:t>
            </a:r>
          </a:p>
          <a:p>
            <a:pPr algn="just"/>
            <a:endParaRPr lang="es-CO" dirty="0"/>
          </a:p>
          <a:p>
            <a:pPr algn="just"/>
            <a:r>
              <a:rPr lang="es-CO" dirty="0"/>
              <a:t>               De acuerdo con los datos arrojados por los canales de atención, </a:t>
            </a:r>
          </a:p>
          <a:p>
            <a:pPr algn="just"/>
            <a:r>
              <a:rPr lang="es-CO" dirty="0"/>
              <a:t>               durante en el mes de mayo, se </a:t>
            </a:r>
            <a:r>
              <a:rPr lang="es-CO" dirty="0">
                <a:solidFill>
                  <a:schemeClr val="tx1"/>
                </a:solidFill>
              </a:rPr>
              <a:t>recibieron (413) </a:t>
            </a:r>
            <a:r>
              <a:rPr lang="es-CO" dirty="0"/>
              <a:t>PQRSD</a:t>
            </a:r>
          </a:p>
          <a:p>
            <a:pPr algn="just"/>
            <a:r>
              <a:rPr lang="es-CO" dirty="0"/>
              <a:t>               garantizando el registro del 100% y teniendo en cuenta lo reportado </a:t>
            </a:r>
          </a:p>
          <a:p>
            <a:pPr algn="just"/>
            <a:r>
              <a:rPr lang="es-CO" dirty="0"/>
              <a:t>               les fue asignado su trámite, no se negó el acceso a ninguna de ellas.</a:t>
            </a:r>
          </a:p>
          <a:p>
            <a:pPr algn="just"/>
            <a:r>
              <a:rPr lang="es-CO" dirty="0"/>
              <a:t> </a:t>
            </a:r>
          </a:p>
        </p:txBody>
      </p:sp>
      <p:sp>
        <p:nvSpPr>
          <p:cNvPr id="4" name="Freeform 2">
            <a:extLst>
              <a:ext uri="{FF2B5EF4-FFF2-40B4-BE49-F238E27FC236}">
                <a16:creationId xmlns:a16="http://schemas.microsoft.com/office/drawing/2014/main" id="{CC16497B-B8A4-4BE6-AA2B-35896462B7BA}"/>
              </a:ext>
            </a:extLst>
          </p:cNvPr>
          <p:cNvSpPr>
            <a:spLocks noChangeArrowheads="1"/>
          </p:cNvSpPr>
          <p:nvPr/>
        </p:nvSpPr>
        <p:spPr bwMode="auto">
          <a:xfrm>
            <a:off x="10675987" y="387927"/>
            <a:ext cx="944097" cy="2111393"/>
          </a:xfrm>
          <a:custGeom>
            <a:avLst/>
            <a:gdLst>
              <a:gd name="T0" fmla="*/ 779 w 1015"/>
              <a:gd name="T1" fmla="*/ 1525 h 3050"/>
              <a:gd name="T2" fmla="*/ 0 w 1015"/>
              <a:gd name="T3" fmla="*/ 3049 h 3050"/>
              <a:gd name="T4" fmla="*/ 235 w 1015"/>
              <a:gd name="T5" fmla="*/ 3049 h 3050"/>
              <a:gd name="T6" fmla="*/ 1014 w 1015"/>
              <a:gd name="T7" fmla="*/ 1525 h 3050"/>
              <a:gd name="T8" fmla="*/ 235 w 1015"/>
              <a:gd name="T9" fmla="*/ 0 h 3050"/>
              <a:gd name="T10" fmla="*/ 0 w 1015"/>
              <a:gd name="T11" fmla="*/ 0 h 3050"/>
              <a:gd name="T12" fmla="*/ 779 w 1015"/>
              <a:gd name="T13" fmla="*/ 1525 h 3050"/>
            </a:gdLst>
            <a:ahLst/>
            <a:cxnLst>
              <a:cxn ang="0">
                <a:pos x="T0" y="T1"/>
              </a:cxn>
              <a:cxn ang="0">
                <a:pos x="T2" y="T3"/>
              </a:cxn>
              <a:cxn ang="0">
                <a:pos x="T4" y="T5"/>
              </a:cxn>
              <a:cxn ang="0">
                <a:pos x="T6" y="T7"/>
              </a:cxn>
              <a:cxn ang="0">
                <a:pos x="T8" y="T9"/>
              </a:cxn>
              <a:cxn ang="0">
                <a:pos x="T10" y="T11"/>
              </a:cxn>
              <a:cxn ang="0">
                <a:pos x="T12" y="T13"/>
              </a:cxn>
            </a:cxnLst>
            <a:rect l="0" t="0" r="r" b="b"/>
            <a:pathLst>
              <a:path w="1015" h="3050">
                <a:moveTo>
                  <a:pt x="779" y="1525"/>
                </a:moveTo>
                <a:lnTo>
                  <a:pt x="0" y="3049"/>
                </a:lnTo>
                <a:lnTo>
                  <a:pt x="235" y="3049"/>
                </a:lnTo>
                <a:lnTo>
                  <a:pt x="1014" y="1525"/>
                </a:lnTo>
                <a:lnTo>
                  <a:pt x="235" y="0"/>
                </a:lnTo>
                <a:lnTo>
                  <a:pt x="0" y="0"/>
                </a:lnTo>
                <a:lnTo>
                  <a:pt x="779" y="1525"/>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5" name="Freeform 3">
            <a:extLst>
              <a:ext uri="{FF2B5EF4-FFF2-40B4-BE49-F238E27FC236}">
                <a16:creationId xmlns:a16="http://schemas.microsoft.com/office/drawing/2014/main" id="{9959884E-D2C2-41FD-80B7-6949F84FCC41}"/>
              </a:ext>
            </a:extLst>
          </p:cNvPr>
          <p:cNvSpPr>
            <a:spLocks noChangeArrowheads="1"/>
          </p:cNvSpPr>
          <p:nvPr/>
        </p:nvSpPr>
        <p:spPr bwMode="auto">
          <a:xfrm>
            <a:off x="1924718" y="261353"/>
            <a:ext cx="1906177" cy="2015660"/>
          </a:xfrm>
          <a:custGeom>
            <a:avLst/>
            <a:gdLst>
              <a:gd name="T0" fmla="*/ 1938 w 3877"/>
              <a:gd name="T1" fmla="*/ 3876 h 3877"/>
              <a:gd name="T2" fmla="*/ 0 w 3877"/>
              <a:gd name="T3" fmla="*/ 1938 h 3877"/>
              <a:gd name="T4" fmla="*/ 1938 w 3877"/>
              <a:gd name="T5" fmla="*/ 0 h 3877"/>
              <a:gd name="T6" fmla="*/ 3876 w 3877"/>
              <a:gd name="T7" fmla="*/ 1938 h 3877"/>
              <a:gd name="T8" fmla="*/ 1938 w 3877"/>
              <a:gd name="T9" fmla="*/ 3876 h 3877"/>
            </a:gdLst>
            <a:ahLst/>
            <a:cxnLst>
              <a:cxn ang="0">
                <a:pos x="T0" y="T1"/>
              </a:cxn>
              <a:cxn ang="0">
                <a:pos x="T2" y="T3"/>
              </a:cxn>
              <a:cxn ang="0">
                <a:pos x="T4" y="T5"/>
              </a:cxn>
              <a:cxn ang="0">
                <a:pos x="T6" y="T7"/>
              </a:cxn>
              <a:cxn ang="0">
                <a:pos x="T8" y="T9"/>
              </a:cxn>
            </a:cxnLst>
            <a:rect l="0" t="0" r="r" b="b"/>
            <a:pathLst>
              <a:path w="3877" h="3877">
                <a:moveTo>
                  <a:pt x="1938" y="3876"/>
                </a:moveTo>
                <a:lnTo>
                  <a:pt x="0" y="1938"/>
                </a:lnTo>
                <a:lnTo>
                  <a:pt x="1938" y="0"/>
                </a:lnTo>
                <a:lnTo>
                  <a:pt x="3876" y="1938"/>
                </a:lnTo>
                <a:lnTo>
                  <a:pt x="1938" y="3876"/>
                </a:lnTo>
              </a:path>
            </a:pathLst>
          </a:custGeom>
          <a:solidFill>
            <a:schemeClr val="accent1">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6" name="Freeform 4">
            <a:extLst>
              <a:ext uri="{FF2B5EF4-FFF2-40B4-BE49-F238E27FC236}">
                <a16:creationId xmlns:a16="http://schemas.microsoft.com/office/drawing/2014/main" id="{87BDE64C-E863-4924-9424-BCF2EDFB8EC5}"/>
              </a:ext>
            </a:extLst>
          </p:cNvPr>
          <p:cNvSpPr>
            <a:spLocks noChangeArrowheads="1"/>
          </p:cNvSpPr>
          <p:nvPr/>
        </p:nvSpPr>
        <p:spPr bwMode="auto">
          <a:xfrm>
            <a:off x="2132512" y="526517"/>
            <a:ext cx="1529529" cy="1464920"/>
          </a:xfrm>
          <a:custGeom>
            <a:avLst/>
            <a:gdLst>
              <a:gd name="T0" fmla="*/ 1610 w 3221"/>
              <a:gd name="T1" fmla="*/ 3220 h 3221"/>
              <a:gd name="T2" fmla="*/ 0 w 3221"/>
              <a:gd name="T3" fmla="*/ 1610 h 3221"/>
              <a:gd name="T4" fmla="*/ 1610 w 3221"/>
              <a:gd name="T5" fmla="*/ 0 h 3221"/>
              <a:gd name="T6" fmla="*/ 3220 w 3221"/>
              <a:gd name="T7" fmla="*/ 1610 h 3221"/>
              <a:gd name="T8" fmla="*/ 1610 w 3221"/>
              <a:gd name="T9" fmla="*/ 3220 h 3221"/>
            </a:gdLst>
            <a:ahLst/>
            <a:cxnLst>
              <a:cxn ang="0">
                <a:pos x="T0" y="T1"/>
              </a:cxn>
              <a:cxn ang="0">
                <a:pos x="T2" y="T3"/>
              </a:cxn>
              <a:cxn ang="0">
                <a:pos x="T4" y="T5"/>
              </a:cxn>
              <a:cxn ang="0">
                <a:pos x="T6" y="T7"/>
              </a:cxn>
              <a:cxn ang="0">
                <a:pos x="T8" y="T9"/>
              </a:cxn>
            </a:cxnLst>
            <a:rect l="0" t="0" r="r" b="b"/>
            <a:pathLst>
              <a:path w="3221" h="3221">
                <a:moveTo>
                  <a:pt x="1610" y="3220"/>
                </a:moveTo>
                <a:lnTo>
                  <a:pt x="0" y="1610"/>
                </a:lnTo>
                <a:lnTo>
                  <a:pt x="1610" y="0"/>
                </a:lnTo>
                <a:lnTo>
                  <a:pt x="3220" y="1610"/>
                </a:lnTo>
                <a:lnTo>
                  <a:pt x="1610" y="322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30" name="TextBox 44">
            <a:extLst>
              <a:ext uri="{FF2B5EF4-FFF2-40B4-BE49-F238E27FC236}">
                <a16:creationId xmlns:a16="http://schemas.microsoft.com/office/drawing/2014/main" id="{0426DBF9-95AF-404A-9BEC-DA4CD7468B5E}"/>
              </a:ext>
            </a:extLst>
          </p:cNvPr>
          <p:cNvSpPr txBox="1"/>
          <p:nvPr/>
        </p:nvSpPr>
        <p:spPr>
          <a:xfrm>
            <a:off x="2554987" y="807493"/>
            <a:ext cx="598241" cy="784830"/>
          </a:xfrm>
          <a:prstGeom prst="rect">
            <a:avLst/>
          </a:prstGeom>
          <a:noFill/>
        </p:spPr>
        <p:txBody>
          <a:bodyPr wrap="none" rtlCol="0" anchor="ctr">
            <a:spAutoFit/>
          </a:bodyPr>
          <a:lstStyle/>
          <a:p>
            <a:pPr algn="ctr"/>
            <a:r>
              <a:rPr lang="en-US" sz="4500" b="1" dirty="0">
                <a:solidFill>
                  <a:schemeClr val="bg1"/>
                </a:solidFill>
                <a:latin typeface="Poppins SemiBold" pitchFamily="2" charset="77"/>
                <a:ea typeface="League Spartan" charset="0"/>
                <a:cs typeface="Poppins SemiBold" pitchFamily="2" charset="77"/>
              </a:rPr>
              <a:t>A</a:t>
            </a:r>
          </a:p>
        </p:txBody>
      </p:sp>
      <p:sp>
        <p:nvSpPr>
          <p:cNvPr id="32" name="TextBox 46">
            <a:extLst>
              <a:ext uri="{FF2B5EF4-FFF2-40B4-BE49-F238E27FC236}">
                <a16:creationId xmlns:a16="http://schemas.microsoft.com/office/drawing/2014/main" id="{4794AFEB-6C89-4E53-96F9-B5669614CA6B}"/>
              </a:ext>
            </a:extLst>
          </p:cNvPr>
          <p:cNvSpPr txBox="1"/>
          <p:nvPr/>
        </p:nvSpPr>
        <p:spPr>
          <a:xfrm>
            <a:off x="5906102" y="3798327"/>
            <a:ext cx="627096" cy="784830"/>
          </a:xfrm>
          <a:prstGeom prst="rect">
            <a:avLst/>
          </a:prstGeom>
          <a:noFill/>
        </p:spPr>
        <p:txBody>
          <a:bodyPr wrap="none" rtlCol="0" anchor="ctr">
            <a:spAutoFit/>
          </a:bodyPr>
          <a:lstStyle/>
          <a:p>
            <a:pPr algn="ctr"/>
            <a:r>
              <a:rPr lang="en-US" sz="4500" b="1" dirty="0">
                <a:solidFill>
                  <a:schemeClr val="bg1"/>
                </a:solidFill>
                <a:latin typeface="Poppins SemiBold" pitchFamily="2" charset="77"/>
                <a:ea typeface="League Spartan" charset="0"/>
                <a:cs typeface="Poppins SemiBold" pitchFamily="2" charset="77"/>
              </a:rPr>
              <a:t>C</a:t>
            </a:r>
          </a:p>
        </p:txBody>
      </p:sp>
      <p:sp>
        <p:nvSpPr>
          <p:cNvPr id="48" name="TextBox 45">
            <a:extLst>
              <a:ext uri="{FF2B5EF4-FFF2-40B4-BE49-F238E27FC236}">
                <a16:creationId xmlns:a16="http://schemas.microsoft.com/office/drawing/2014/main" id="{7A8711F0-8A6E-4BC0-8176-CD0B87FE87C8}"/>
              </a:ext>
            </a:extLst>
          </p:cNvPr>
          <p:cNvSpPr txBox="1"/>
          <p:nvPr/>
        </p:nvSpPr>
        <p:spPr>
          <a:xfrm>
            <a:off x="2924538" y="3067119"/>
            <a:ext cx="184730" cy="784830"/>
          </a:xfrm>
          <a:prstGeom prst="rect">
            <a:avLst/>
          </a:prstGeom>
          <a:noFill/>
        </p:spPr>
        <p:txBody>
          <a:bodyPr wrap="none" rtlCol="0" anchor="ctr">
            <a:spAutoFit/>
          </a:bodyPr>
          <a:lstStyle/>
          <a:p>
            <a:pPr algn="ctr"/>
            <a:endParaRPr lang="en-US" sz="4500" b="1" dirty="0">
              <a:solidFill>
                <a:schemeClr val="bg1"/>
              </a:solidFill>
              <a:latin typeface="Poppins SemiBold" pitchFamily="2" charset="77"/>
              <a:ea typeface="League Spartan" charset="0"/>
              <a:cs typeface="Poppins SemiBold" pitchFamily="2" charset="77"/>
            </a:endParaRPr>
          </a:p>
        </p:txBody>
      </p:sp>
      <p:sp>
        <p:nvSpPr>
          <p:cNvPr id="49" name="Freeform 9">
            <a:extLst>
              <a:ext uri="{FF2B5EF4-FFF2-40B4-BE49-F238E27FC236}">
                <a16:creationId xmlns:a16="http://schemas.microsoft.com/office/drawing/2014/main" id="{3529F678-957C-4957-87B3-430C81EDD9EB}"/>
              </a:ext>
            </a:extLst>
          </p:cNvPr>
          <p:cNvSpPr>
            <a:spLocks noChangeArrowheads="1"/>
          </p:cNvSpPr>
          <p:nvPr/>
        </p:nvSpPr>
        <p:spPr bwMode="auto">
          <a:xfrm>
            <a:off x="522472" y="2719470"/>
            <a:ext cx="3236442" cy="2942543"/>
          </a:xfrm>
          <a:custGeom>
            <a:avLst/>
            <a:gdLst>
              <a:gd name="T0" fmla="*/ 1610 w 3220"/>
              <a:gd name="T1" fmla="*/ 3221 h 3222"/>
              <a:gd name="T2" fmla="*/ 0 w 3220"/>
              <a:gd name="T3" fmla="*/ 1611 h 3222"/>
              <a:gd name="T4" fmla="*/ 1610 w 3220"/>
              <a:gd name="T5" fmla="*/ 0 h 3222"/>
              <a:gd name="T6" fmla="*/ 3219 w 3220"/>
              <a:gd name="T7" fmla="*/ 1611 h 3222"/>
              <a:gd name="T8" fmla="*/ 1610 w 3220"/>
              <a:gd name="T9" fmla="*/ 3221 h 3222"/>
            </a:gdLst>
            <a:ahLst/>
            <a:cxnLst>
              <a:cxn ang="0">
                <a:pos x="T0" y="T1"/>
              </a:cxn>
              <a:cxn ang="0">
                <a:pos x="T2" y="T3"/>
              </a:cxn>
              <a:cxn ang="0">
                <a:pos x="T4" y="T5"/>
              </a:cxn>
              <a:cxn ang="0">
                <a:pos x="T6" y="T7"/>
              </a:cxn>
              <a:cxn ang="0">
                <a:pos x="T8" y="T9"/>
              </a:cxn>
            </a:cxnLst>
            <a:rect l="0" t="0" r="r" b="b"/>
            <a:pathLst>
              <a:path w="3220" h="3222">
                <a:moveTo>
                  <a:pt x="1610" y="3221"/>
                </a:moveTo>
                <a:lnTo>
                  <a:pt x="0" y="1611"/>
                </a:lnTo>
                <a:lnTo>
                  <a:pt x="1610" y="0"/>
                </a:lnTo>
                <a:lnTo>
                  <a:pt x="3219" y="1611"/>
                </a:lnTo>
                <a:lnTo>
                  <a:pt x="1610" y="3221"/>
                </a:lnTo>
              </a:path>
            </a:pathLst>
          </a:custGeom>
          <a:solidFill>
            <a:schemeClr val="accent2"/>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21" name="TextBox 29">
            <a:extLst>
              <a:ext uri="{FF2B5EF4-FFF2-40B4-BE49-F238E27FC236}">
                <a16:creationId xmlns:a16="http://schemas.microsoft.com/office/drawing/2014/main" id="{A03E2A1C-4743-478B-A867-725AA05FA7CE}"/>
              </a:ext>
            </a:extLst>
          </p:cNvPr>
          <p:cNvSpPr txBox="1"/>
          <p:nvPr/>
        </p:nvSpPr>
        <p:spPr>
          <a:xfrm>
            <a:off x="579134" y="3630709"/>
            <a:ext cx="3123117" cy="1015663"/>
          </a:xfrm>
          <a:prstGeom prst="rect">
            <a:avLst/>
          </a:prstGeom>
          <a:noFill/>
        </p:spPr>
        <p:txBody>
          <a:bodyPr wrap="square" rtlCol="0" anchor="ctr">
            <a:spAutoFit/>
          </a:bodyPr>
          <a:lstStyle/>
          <a:p>
            <a:pPr algn="ctr"/>
            <a:r>
              <a:rPr lang="es-CO" sz="2000" b="1" dirty="0">
                <a:solidFill>
                  <a:schemeClr val="accent1">
                    <a:lumMod val="50000"/>
                  </a:schemeClr>
                </a:solidFill>
                <a:latin typeface="Calibri"/>
                <a:ea typeface="Calibri"/>
                <a:cs typeface="Calibri"/>
                <a:sym typeface="Calibri"/>
              </a:rPr>
              <a:t>PQRS </a:t>
            </a:r>
          </a:p>
          <a:p>
            <a:pPr algn="ctr"/>
            <a:r>
              <a:rPr lang="es-CO" sz="2000" b="1" dirty="0">
                <a:solidFill>
                  <a:schemeClr val="accent1">
                    <a:lumMod val="50000"/>
                  </a:schemeClr>
                </a:solidFill>
                <a:latin typeface="Calibri"/>
                <a:ea typeface="Calibri"/>
                <a:cs typeface="Calibri"/>
                <a:sym typeface="Calibri"/>
              </a:rPr>
              <a:t>Recibidas por canal de atención</a:t>
            </a:r>
          </a:p>
        </p:txBody>
      </p:sp>
      <p:graphicFrame>
        <p:nvGraphicFramePr>
          <p:cNvPr id="13" name="Gráfico 12"/>
          <p:cNvGraphicFramePr>
            <a:graphicFrameLocks/>
          </p:cNvGraphicFramePr>
          <p:nvPr>
            <p:extLst>
              <p:ext uri="{D42A27DB-BD31-4B8C-83A1-F6EECF244321}">
                <p14:modId xmlns:p14="http://schemas.microsoft.com/office/powerpoint/2010/main" val="470289479"/>
              </p:ext>
            </p:extLst>
          </p:nvPr>
        </p:nvGraphicFramePr>
        <p:xfrm>
          <a:off x="4794453" y="2820612"/>
          <a:ext cx="5400676" cy="2819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0329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a:extLst>
              <a:ext uri="{FF2B5EF4-FFF2-40B4-BE49-F238E27FC236}">
                <a16:creationId xmlns:a16="http://schemas.microsoft.com/office/drawing/2014/main" id="{6DD8D568-9528-402D-BFCA-A7F78668D179}"/>
              </a:ext>
            </a:extLst>
          </p:cNvPr>
          <p:cNvSpPr>
            <a:spLocks noChangeArrowheads="1"/>
          </p:cNvSpPr>
          <p:nvPr/>
        </p:nvSpPr>
        <p:spPr bwMode="auto">
          <a:xfrm>
            <a:off x="183413" y="1596515"/>
            <a:ext cx="1426133" cy="1426135"/>
          </a:xfrm>
          <a:custGeom>
            <a:avLst/>
            <a:gdLst>
              <a:gd name="T0" fmla="*/ 1938 w 3875"/>
              <a:gd name="T1" fmla="*/ 3875 h 3876"/>
              <a:gd name="T2" fmla="*/ 0 w 3875"/>
              <a:gd name="T3" fmla="*/ 1938 h 3876"/>
              <a:gd name="T4" fmla="*/ 1938 w 3875"/>
              <a:gd name="T5" fmla="*/ 0 h 3876"/>
              <a:gd name="T6" fmla="*/ 3874 w 3875"/>
              <a:gd name="T7" fmla="*/ 1938 h 3876"/>
              <a:gd name="T8" fmla="*/ 1938 w 3875"/>
              <a:gd name="T9" fmla="*/ 3875 h 3876"/>
            </a:gdLst>
            <a:ahLst/>
            <a:cxnLst>
              <a:cxn ang="0">
                <a:pos x="T0" y="T1"/>
              </a:cxn>
              <a:cxn ang="0">
                <a:pos x="T2" y="T3"/>
              </a:cxn>
              <a:cxn ang="0">
                <a:pos x="T4" y="T5"/>
              </a:cxn>
              <a:cxn ang="0">
                <a:pos x="T6" y="T7"/>
              </a:cxn>
              <a:cxn ang="0">
                <a:pos x="T8" y="T9"/>
              </a:cxn>
            </a:cxnLst>
            <a:rect l="0" t="0" r="r" b="b"/>
            <a:pathLst>
              <a:path w="3875" h="3876">
                <a:moveTo>
                  <a:pt x="1938" y="3875"/>
                </a:moveTo>
                <a:lnTo>
                  <a:pt x="0" y="1938"/>
                </a:lnTo>
                <a:lnTo>
                  <a:pt x="1938" y="0"/>
                </a:lnTo>
                <a:lnTo>
                  <a:pt x="3874" y="1938"/>
                </a:lnTo>
                <a:lnTo>
                  <a:pt x="1938" y="3875"/>
                </a:lnTo>
              </a:path>
            </a:pathLst>
          </a:custGeom>
          <a:solidFill>
            <a:schemeClr val="accent2">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4" name="Freeform 6">
            <a:extLst>
              <a:ext uri="{FF2B5EF4-FFF2-40B4-BE49-F238E27FC236}">
                <a16:creationId xmlns:a16="http://schemas.microsoft.com/office/drawing/2014/main" id="{8FF5A817-8DFC-4288-B5DE-A4E55BC9C874}"/>
              </a:ext>
            </a:extLst>
          </p:cNvPr>
          <p:cNvSpPr>
            <a:spLocks noChangeArrowheads="1"/>
          </p:cNvSpPr>
          <p:nvPr/>
        </p:nvSpPr>
        <p:spPr bwMode="auto">
          <a:xfrm>
            <a:off x="1083799" y="1124537"/>
            <a:ext cx="10838569" cy="4212394"/>
          </a:xfrm>
          <a:custGeom>
            <a:avLst/>
            <a:gdLst>
              <a:gd name="T0" fmla="*/ 8737 w 9561"/>
              <a:gd name="T1" fmla="*/ 0 h 3222"/>
              <a:gd name="T2" fmla="*/ 9560 w 9561"/>
              <a:gd name="T3" fmla="*/ 1611 h 3222"/>
              <a:gd name="T4" fmla="*/ 8737 w 9561"/>
              <a:gd name="T5" fmla="*/ 3221 h 3222"/>
              <a:gd name="T6" fmla="*/ 0 w 9561"/>
              <a:gd name="T7" fmla="*/ 3221 h 3222"/>
              <a:gd name="T8" fmla="*/ 0 w 9561"/>
              <a:gd name="T9" fmla="*/ 0 h 3222"/>
              <a:gd name="T10" fmla="*/ 8737 w 9561"/>
              <a:gd name="T11" fmla="*/ 0 h 3222"/>
            </a:gdLst>
            <a:ahLst/>
            <a:cxnLst>
              <a:cxn ang="0">
                <a:pos x="T0" y="T1"/>
              </a:cxn>
              <a:cxn ang="0">
                <a:pos x="T2" y="T3"/>
              </a:cxn>
              <a:cxn ang="0">
                <a:pos x="T4" y="T5"/>
              </a:cxn>
              <a:cxn ang="0">
                <a:pos x="T6" y="T7"/>
              </a:cxn>
              <a:cxn ang="0">
                <a:pos x="T8" y="T9"/>
              </a:cxn>
              <a:cxn ang="0">
                <a:pos x="T10" y="T11"/>
              </a:cxn>
            </a:cxnLst>
            <a:rect l="0" t="0" r="r" b="b"/>
            <a:pathLst>
              <a:path w="9561" h="3222">
                <a:moveTo>
                  <a:pt x="8737" y="0"/>
                </a:moveTo>
                <a:lnTo>
                  <a:pt x="9560" y="1611"/>
                </a:lnTo>
                <a:lnTo>
                  <a:pt x="8737" y="3221"/>
                </a:lnTo>
                <a:lnTo>
                  <a:pt x="0" y="3221"/>
                </a:lnTo>
                <a:lnTo>
                  <a:pt x="0" y="0"/>
                </a:lnTo>
                <a:lnTo>
                  <a:pt x="8737" y="0"/>
                </a:lnTo>
              </a:path>
            </a:pathLst>
          </a:custGeom>
          <a:solidFill>
            <a:schemeClr val="accent2">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5" name="Freeform 7">
            <a:extLst>
              <a:ext uri="{FF2B5EF4-FFF2-40B4-BE49-F238E27FC236}">
                <a16:creationId xmlns:a16="http://schemas.microsoft.com/office/drawing/2014/main" id="{D05919DA-DB46-4896-B674-224146B3BA51}"/>
              </a:ext>
            </a:extLst>
          </p:cNvPr>
          <p:cNvSpPr>
            <a:spLocks noChangeArrowheads="1"/>
          </p:cNvSpPr>
          <p:nvPr/>
        </p:nvSpPr>
        <p:spPr bwMode="auto">
          <a:xfrm>
            <a:off x="10539923" y="1256157"/>
            <a:ext cx="1255838" cy="3948889"/>
          </a:xfrm>
          <a:custGeom>
            <a:avLst/>
            <a:gdLst>
              <a:gd name="T0" fmla="*/ 779 w 1014"/>
              <a:gd name="T1" fmla="*/ 1526 h 3052"/>
              <a:gd name="T2" fmla="*/ 0 w 1014"/>
              <a:gd name="T3" fmla="*/ 3051 h 3052"/>
              <a:gd name="T4" fmla="*/ 235 w 1014"/>
              <a:gd name="T5" fmla="*/ 3051 h 3052"/>
              <a:gd name="T6" fmla="*/ 1013 w 1014"/>
              <a:gd name="T7" fmla="*/ 1526 h 3052"/>
              <a:gd name="T8" fmla="*/ 235 w 1014"/>
              <a:gd name="T9" fmla="*/ 0 h 3052"/>
              <a:gd name="T10" fmla="*/ 0 w 1014"/>
              <a:gd name="T11" fmla="*/ 0 h 3052"/>
              <a:gd name="T12" fmla="*/ 779 w 1014"/>
              <a:gd name="T13" fmla="*/ 1526 h 3052"/>
            </a:gdLst>
            <a:ahLst/>
            <a:cxnLst>
              <a:cxn ang="0">
                <a:pos x="T0" y="T1"/>
              </a:cxn>
              <a:cxn ang="0">
                <a:pos x="T2" y="T3"/>
              </a:cxn>
              <a:cxn ang="0">
                <a:pos x="T4" y="T5"/>
              </a:cxn>
              <a:cxn ang="0">
                <a:pos x="T6" y="T7"/>
              </a:cxn>
              <a:cxn ang="0">
                <a:pos x="T8" y="T9"/>
              </a:cxn>
              <a:cxn ang="0">
                <a:pos x="T10" y="T11"/>
              </a:cxn>
              <a:cxn ang="0">
                <a:pos x="T12" y="T13"/>
              </a:cxn>
            </a:cxnLst>
            <a:rect l="0" t="0" r="r" b="b"/>
            <a:pathLst>
              <a:path w="1014" h="3052">
                <a:moveTo>
                  <a:pt x="779" y="1526"/>
                </a:moveTo>
                <a:lnTo>
                  <a:pt x="0" y="3051"/>
                </a:lnTo>
                <a:lnTo>
                  <a:pt x="235" y="3051"/>
                </a:lnTo>
                <a:lnTo>
                  <a:pt x="1013" y="1526"/>
                </a:lnTo>
                <a:lnTo>
                  <a:pt x="235" y="0"/>
                </a:lnTo>
                <a:lnTo>
                  <a:pt x="0" y="0"/>
                </a:lnTo>
                <a:lnTo>
                  <a:pt x="779" y="1526"/>
                </a:lnTo>
              </a:path>
            </a:pathLst>
          </a:custGeom>
          <a:solidFill>
            <a:schemeClr val="accent2"/>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6" name="Freeform 9">
            <a:extLst>
              <a:ext uri="{FF2B5EF4-FFF2-40B4-BE49-F238E27FC236}">
                <a16:creationId xmlns:a16="http://schemas.microsoft.com/office/drawing/2014/main" id="{3529F678-957C-4957-87B3-430C81EDD9EB}"/>
              </a:ext>
            </a:extLst>
          </p:cNvPr>
          <p:cNvSpPr>
            <a:spLocks noChangeArrowheads="1"/>
          </p:cNvSpPr>
          <p:nvPr/>
        </p:nvSpPr>
        <p:spPr bwMode="auto">
          <a:xfrm>
            <a:off x="314904" y="1690736"/>
            <a:ext cx="1184389" cy="1186012"/>
          </a:xfrm>
          <a:custGeom>
            <a:avLst/>
            <a:gdLst>
              <a:gd name="T0" fmla="*/ 1610 w 3220"/>
              <a:gd name="T1" fmla="*/ 3221 h 3222"/>
              <a:gd name="T2" fmla="*/ 0 w 3220"/>
              <a:gd name="T3" fmla="*/ 1611 h 3222"/>
              <a:gd name="T4" fmla="*/ 1610 w 3220"/>
              <a:gd name="T5" fmla="*/ 0 h 3222"/>
              <a:gd name="T6" fmla="*/ 3219 w 3220"/>
              <a:gd name="T7" fmla="*/ 1611 h 3222"/>
              <a:gd name="T8" fmla="*/ 1610 w 3220"/>
              <a:gd name="T9" fmla="*/ 3221 h 3222"/>
            </a:gdLst>
            <a:ahLst/>
            <a:cxnLst>
              <a:cxn ang="0">
                <a:pos x="T0" y="T1"/>
              </a:cxn>
              <a:cxn ang="0">
                <a:pos x="T2" y="T3"/>
              </a:cxn>
              <a:cxn ang="0">
                <a:pos x="T4" y="T5"/>
              </a:cxn>
              <a:cxn ang="0">
                <a:pos x="T6" y="T7"/>
              </a:cxn>
              <a:cxn ang="0">
                <a:pos x="T8" y="T9"/>
              </a:cxn>
            </a:cxnLst>
            <a:rect l="0" t="0" r="r" b="b"/>
            <a:pathLst>
              <a:path w="3220" h="3222">
                <a:moveTo>
                  <a:pt x="1610" y="3221"/>
                </a:moveTo>
                <a:lnTo>
                  <a:pt x="0" y="1611"/>
                </a:lnTo>
                <a:lnTo>
                  <a:pt x="1610" y="0"/>
                </a:lnTo>
                <a:lnTo>
                  <a:pt x="3219" y="1611"/>
                </a:lnTo>
                <a:lnTo>
                  <a:pt x="1610" y="3221"/>
                </a:lnTo>
              </a:path>
            </a:pathLst>
          </a:custGeom>
          <a:solidFill>
            <a:schemeClr val="accent2"/>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7" name="TextBox 45">
            <a:extLst>
              <a:ext uri="{FF2B5EF4-FFF2-40B4-BE49-F238E27FC236}">
                <a16:creationId xmlns:a16="http://schemas.microsoft.com/office/drawing/2014/main" id="{7A8711F0-8A6E-4BC0-8176-CD0B87FE87C8}"/>
              </a:ext>
            </a:extLst>
          </p:cNvPr>
          <p:cNvSpPr txBox="1"/>
          <p:nvPr/>
        </p:nvSpPr>
        <p:spPr>
          <a:xfrm>
            <a:off x="6127284" y="2252943"/>
            <a:ext cx="184730" cy="784830"/>
          </a:xfrm>
          <a:prstGeom prst="rect">
            <a:avLst/>
          </a:prstGeom>
          <a:noFill/>
        </p:spPr>
        <p:txBody>
          <a:bodyPr wrap="none" rtlCol="0" anchor="ctr">
            <a:spAutoFit/>
          </a:bodyPr>
          <a:lstStyle/>
          <a:p>
            <a:pPr algn="ctr"/>
            <a:endParaRPr lang="en-US" sz="4500" b="1" dirty="0">
              <a:solidFill>
                <a:schemeClr val="bg1"/>
              </a:solidFill>
              <a:latin typeface="Poppins SemiBold" pitchFamily="2" charset="77"/>
              <a:ea typeface="League Spartan" charset="0"/>
              <a:cs typeface="Poppins SemiBold" pitchFamily="2" charset="77"/>
            </a:endParaRPr>
          </a:p>
        </p:txBody>
      </p:sp>
      <p:sp>
        <p:nvSpPr>
          <p:cNvPr id="9" name="Subtitle 2">
            <a:extLst>
              <a:ext uri="{FF2B5EF4-FFF2-40B4-BE49-F238E27FC236}">
                <a16:creationId xmlns:a16="http://schemas.microsoft.com/office/drawing/2014/main" id="{9DC74189-4BAA-4563-9537-543388EA0EB0}"/>
              </a:ext>
            </a:extLst>
          </p:cNvPr>
          <p:cNvSpPr txBox="1">
            <a:spLocks/>
          </p:cNvSpPr>
          <p:nvPr/>
        </p:nvSpPr>
        <p:spPr>
          <a:xfrm>
            <a:off x="5243525" y="504685"/>
            <a:ext cx="3317730" cy="25853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just">
              <a:lnSpc>
                <a:spcPct val="90000"/>
              </a:lnSpc>
              <a:spcBef>
                <a:spcPts val="0"/>
              </a:spcBef>
            </a:pPr>
            <a:r>
              <a:rPr lang="es-ES" sz="1200" dirty="0">
                <a:solidFill>
                  <a:schemeClr val="tx1"/>
                </a:solidFill>
                <a:latin typeface="Calibri"/>
                <a:ea typeface="Calibri"/>
                <a:cs typeface="Calibri"/>
                <a:sym typeface="Calibri"/>
              </a:rPr>
              <a:t> </a:t>
            </a:r>
            <a:endParaRPr lang="es-ES" sz="1200" i="0" u="none" strike="noStrike" cap="none" dirty="0">
              <a:solidFill>
                <a:schemeClr val="tx1"/>
              </a:solidFill>
              <a:latin typeface="Calibri"/>
              <a:ea typeface="Calibri"/>
              <a:cs typeface="Calibri"/>
              <a:sym typeface="Calibri"/>
            </a:endParaRPr>
          </a:p>
        </p:txBody>
      </p:sp>
      <p:sp>
        <p:nvSpPr>
          <p:cNvPr id="11" name="TextBox 44">
            <a:extLst>
              <a:ext uri="{FF2B5EF4-FFF2-40B4-BE49-F238E27FC236}">
                <a16:creationId xmlns:a16="http://schemas.microsoft.com/office/drawing/2014/main" id="{0426DBF9-95AF-404A-9BEC-DA4CD7468B5E}"/>
              </a:ext>
            </a:extLst>
          </p:cNvPr>
          <p:cNvSpPr txBox="1"/>
          <p:nvPr/>
        </p:nvSpPr>
        <p:spPr>
          <a:xfrm>
            <a:off x="596148" y="1891327"/>
            <a:ext cx="554960" cy="784830"/>
          </a:xfrm>
          <a:prstGeom prst="rect">
            <a:avLst/>
          </a:prstGeom>
          <a:noFill/>
        </p:spPr>
        <p:txBody>
          <a:bodyPr wrap="none" rtlCol="0" anchor="ctr">
            <a:spAutoFit/>
          </a:bodyPr>
          <a:lstStyle/>
          <a:p>
            <a:pPr algn="ctr"/>
            <a:r>
              <a:rPr lang="en-US" sz="4500" b="1" dirty="0">
                <a:solidFill>
                  <a:schemeClr val="bg1"/>
                </a:solidFill>
                <a:latin typeface="Poppins SemiBold" pitchFamily="2" charset="77"/>
                <a:ea typeface="League Spartan" charset="0"/>
                <a:cs typeface="Poppins SemiBold" pitchFamily="2" charset="77"/>
              </a:rPr>
              <a:t>B</a:t>
            </a:r>
          </a:p>
        </p:txBody>
      </p:sp>
      <p:sp>
        <p:nvSpPr>
          <p:cNvPr id="24" name="Rectángulo 23"/>
          <p:cNvSpPr/>
          <p:nvPr/>
        </p:nvSpPr>
        <p:spPr>
          <a:xfrm>
            <a:off x="5324631" y="1234728"/>
            <a:ext cx="5132685" cy="3970318"/>
          </a:xfrm>
          <a:prstGeom prst="rect">
            <a:avLst/>
          </a:prstGeom>
        </p:spPr>
        <p:txBody>
          <a:bodyPr wrap="square">
            <a:spAutoFit/>
          </a:bodyPr>
          <a:lstStyle/>
          <a:p>
            <a:pPr algn="just"/>
            <a:r>
              <a:rPr lang="es-CO" sz="1200" dirty="0"/>
              <a:t>Los canales de interacción utilizados para las PQRSD revela lo siguiente:</a:t>
            </a:r>
          </a:p>
          <a:p>
            <a:pPr algn="just"/>
            <a:endParaRPr lang="es-CO" sz="1200" dirty="0"/>
          </a:p>
          <a:p>
            <a:pPr algn="just"/>
            <a:r>
              <a:rPr lang="es-CO" sz="1200" dirty="0"/>
              <a:t>Telefónico: Representa el 29% del total de interacciones. Este canal implica la comunicación directa a través del teléfono y puede ser preferido por algunos usuarios que prefieren la interacción personal inmediata.</a:t>
            </a:r>
            <a:r>
              <a:rPr lang="es-ES" sz="1200" dirty="0"/>
              <a:t> La mayoría de las llamadas recibidas (48%) están relacionadas con la obtención de información sobre fechas importantes, como las fechas de inscripciones (15 de mayo de 2023), fechas de segundos parciales (hasta el 3 de mayo de 2023) y la semana de investigación (del 18 al 19 de mayo de 2023).</a:t>
            </a:r>
            <a:endParaRPr lang="es-CO" sz="1200" dirty="0"/>
          </a:p>
          <a:p>
            <a:pPr algn="just"/>
            <a:endParaRPr lang="es-CO" sz="1200" dirty="0"/>
          </a:p>
          <a:p>
            <a:pPr algn="just"/>
            <a:r>
              <a:rPr lang="es-CO" sz="1200" dirty="0"/>
              <a:t>Virtual: Con un 52% del total de interacciones, el canal virtual es el más utilizado. Esto incluye correos electrónicos, formularios en línea, chats en vivo u otros medios digitales. Es probable que este canal sea popular debido a su conveniencia y accesibilidad las 24 horas del día.</a:t>
            </a:r>
          </a:p>
          <a:p>
            <a:pPr algn="just"/>
            <a:endParaRPr lang="es-CO" sz="1200" dirty="0"/>
          </a:p>
          <a:p>
            <a:pPr algn="just"/>
            <a:r>
              <a:rPr lang="es-CO" sz="1200" dirty="0"/>
              <a:t>Presencial y Escrito: Representa el 19% del total de interacciones. Este canal implica la presentación física de la solicitud o la comunicación cara a cara en las instalaciones de la institución. Aunque menos utilizado que los canales virtuales, puede ser preferido para situaciones que requieran una atención más personalizada o detallada. </a:t>
            </a:r>
          </a:p>
        </p:txBody>
      </p:sp>
      <p:pic>
        <p:nvPicPr>
          <p:cNvPr id="3" name="Imagen 2"/>
          <p:cNvPicPr>
            <a:picLocks noChangeAspect="1"/>
          </p:cNvPicPr>
          <p:nvPr/>
        </p:nvPicPr>
        <p:blipFill>
          <a:blip r:embed="rId2"/>
          <a:stretch>
            <a:fillRect/>
          </a:stretch>
        </p:blipFill>
        <p:spPr>
          <a:xfrm>
            <a:off x="1306099" y="3770442"/>
            <a:ext cx="3935925" cy="1259600"/>
          </a:xfrm>
          <a:prstGeom prst="rect">
            <a:avLst/>
          </a:prstGeom>
        </p:spPr>
      </p:pic>
      <p:graphicFrame>
        <p:nvGraphicFramePr>
          <p:cNvPr id="21" name="Gráfico 20"/>
          <p:cNvGraphicFramePr>
            <a:graphicFrameLocks/>
          </p:cNvGraphicFramePr>
          <p:nvPr>
            <p:extLst>
              <p:ext uri="{D42A27DB-BD31-4B8C-83A1-F6EECF244321}">
                <p14:modId xmlns:p14="http://schemas.microsoft.com/office/powerpoint/2010/main" val="233332021"/>
              </p:ext>
            </p:extLst>
          </p:nvPr>
        </p:nvGraphicFramePr>
        <p:xfrm>
          <a:off x="1157130" y="1256157"/>
          <a:ext cx="4638674" cy="2333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2644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139331" y="1514170"/>
            <a:ext cx="1646063" cy="1700931"/>
          </a:xfrm>
          <a:prstGeom prst="rect">
            <a:avLst/>
          </a:prstGeom>
        </p:spPr>
      </p:pic>
      <p:sp>
        <p:nvSpPr>
          <p:cNvPr id="2" name="Freeform 11">
            <a:extLst>
              <a:ext uri="{FF2B5EF4-FFF2-40B4-BE49-F238E27FC236}">
                <a16:creationId xmlns:a16="http://schemas.microsoft.com/office/drawing/2014/main" id="{DF8D4B28-B349-4FE6-9944-1158E9E01977}"/>
              </a:ext>
            </a:extLst>
          </p:cNvPr>
          <p:cNvSpPr>
            <a:spLocks noChangeArrowheads="1"/>
          </p:cNvSpPr>
          <p:nvPr/>
        </p:nvSpPr>
        <p:spPr bwMode="auto">
          <a:xfrm>
            <a:off x="686585" y="882393"/>
            <a:ext cx="11179669" cy="4340238"/>
          </a:xfrm>
          <a:custGeom>
            <a:avLst/>
            <a:gdLst>
              <a:gd name="T0" fmla="*/ 8737 w 9561"/>
              <a:gd name="T1" fmla="*/ 0 h 3221"/>
              <a:gd name="T2" fmla="*/ 9560 w 9561"/>
              <a:gd name="T3" fmla="*/ 1610 h 3221"/>
              <a:gd name="T4" fmla="*/ 8737 w 9561"/>
              <a:gd name="T5" fmla="*/ 3220 h 3221"/>
              <a:gd name="T6" fmla="*/ 0 w 9561"/>
              <a:gd name="T7" fmla="*/ 3220 h 3221"/>
              <a:gd name="T8" fmla="*/ 0 w 9561"/>
              <a:gd name="T9" fmla="*/ 0 h 3221"/>
              <a:gd name="T10" fmla="*/ 8737 w 9561"/>
              <a:gd name="T11" fmla="*/ 0 h 3221"/>
            </a:gdLst>
            <a:ahLst/>
            <a:cxnLst>
              <a:cxn ang="0">
                <a:pos x="T0" y="T1"/>
              </a:cxn>
              <a:cxn ang="0">
                <a:pos x="T2" y="T3"/>
              </a:cxn>
              <a:cxn ang="0">
                <a:pos x="T4" y="T5"/>
              </a:cxn>
              <a:cxn ang="0">
                <a:pos x="T6" y="T7"/>
              </a:cxn>
              <a:cxn ang="0">
                <a:pos x="T8" y="T9"/>
              </a:cxn>
              <a:cxn ang="0">
                <a:pos x="T10" y="T11"/>
              </a:cxn>
            </a:cxnLst>
            <a:rect l="0" t="0" r="r" b="b"/>
            <a:pathLst>
              <a:path w="9561" h="3221">
                <a:moveTo>
                  <a:pt x="8737" y="0"/>
                </a:moveTo>
                <a:lnTo>
                  <a:pt x="9560" y="1610"/>
                </a:lnTo>
                <a:lnTo>
                  <a:pt x="8737" y="3220"/>
                </a:lnTo>
                <a:lnTo>
                  <a:pt x="0" y="3220"/>
                </a:lnTo>
                <a:lnTo>
                  <a:pt x="0" y="0"/>
                </a:lnTo>
                <a:lnTo>
                  <a:pt x="8737" y="0"/>
                </a:lnTo>
              </a:path>
            </a:pathLst>
          </a:custGeom>
          <a:solidFill>
            <a:schemeClr val="accent3">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3" name="Freeform 12">
            <a:extLst>
              <a:ext uri="{FF2B5EF4-FFF2-40B4-BE49-F238E27FC236}">
                <a16:creationId xmlns:a16="http://schemas.microsoft.com/office/drawing/2014/main" id="{ACA7DAB3-9321-46FB-8863-014B47301487}"/>
              </a:ext>
            </a:extLst>
          </p:cNvPr>
          <p:cNvSpPr>
            <a:spLocks noChangeArrowheads="1"/>
          </p:cNvSpPr>
          <p:nvPr/>
        </p:nvSpPr>
        <p:spPr bwMode="auto">
          <a:xfrm>
            <a:off x="10503498" y="1002322"/>
            <a:ext cx="1207282" cy="4062047"/>
          </a:xfrm>
          <a:custGeom>
            <a:avLst/>
            <a:gdLst>
              <a:gd name="T0" fmla="*/ 779 w 1014"/>
              <a:gd name="T1" fmla="*/ 1525 h 3051"/>
              <a:gd name="T2" fmla="*/ 0 w 1014"/>
              <a:gd name="T3" fmla="*/ 3050 h 3051"/>
              <a:gd name="T4" fmla="*/ 235 w 1014"/>
              <a:gd name="T5" fmla="*/ 3050 h 3051"/>
              <a:gd name="T6" fmla="*/ 1013 w 1014"/>
              <a:gd name="T7" fmla="*/ 1525 h 3051"/>
              <a:gd name="T8" fmla="*/ 235 w 1014"/>
              <a:gd name="T9" fmla="*/ 0 h 3051"/>
              <a:gd name="T10" fmla="*/ 0 w 1014"/>
              <a:gd name="T11" fmla="*/ 0 h 3051"/>
              <a:gd name="T12" fmla="*/ 779 w 1014"/>
              <a:gd name="T13" fmla="*/ 1525 h 3051"/>
            </a:gdLst>
            <a:ahLst/>
            <a:cxnLst>
              <a:cxn ang="0">
                <a:pos x="T0" y="T1"/>
              </a:cxn>
              <a:cxn ang="0">
                <a:pos x="T2" y="T3"/>
              </a:cxn>
              <a:cxn ang="0">
                <a:pos x="T4" y="T5"/>
              </a:cxn>
              <a:cxn ang="0">
                <a:pos x="T6" y="T7"/>
              </a:cxn>
              <a:cxn ang="0">
                <a:pos x="T8" y="T9"/>
              </a:cxn>
              <a:cxn ang="0">
                <a:pos x="T10" y="T11"/>
              </a:cxn>
              <a:cxn ang="0">
                <a:pos x="T12" y="T13"/>
              </a:cxn>
            </a:cxnLst>
            <a:rect l="0" t="0" r="r" b="b"/>
            <a:pathLst>
              <a:path w="1014" h="3051">
                <a:moveTo>
                  <a:pt x="779" y="1525"/>
                </a:moveTo>
                <a:lnTo>
                  <a:pt x="0" y="3050"/>
                </a:lnTo>
                <a:lnTo>
                  <a:pt x="235" y="3050"/>
                </a:lnTo>
                <a:lnTo>
                  <a:pt x="1013" y="1525"/>
                </a:lnTo>
                <a:lnTo>
                  <a:pt x="235" y="0"/>
                </a:lnTo>
                <a:lnTo>
                  <a:pt x="0" y="0"/>
                </a:lnTo>
                <a:lnTo>
                  <a:pt x="779" y="1525"/>
                </a:lnTo>
              </a:path>
            </a:pathLst>
          </a:custGeom>
          <a:solidFill>
            <a:schemeClr val="accent3"/>
          </a:solidFill>
          <a:ln>
            <a:noFill/>
          </a:ln>
          <a:effectLst/>
        </p:spPr>
        <p:txBody>
          <a:bodyPr wrap="none" anchor="ctr"/>
          <a:lstStyle/>
          <a:p>
            <a:endParaRPr lang="en-US" sz="3266" dirty="0">
              <a:latin typeface="Open Sans Light" panose="020B0306030504020204" pitchFamily="34" charset="0"/>
            </a:endParaRPr>
          </a:p>
        </p:txBody>
      </p:sp>
      <p:sp>
        <p:nvSpPr>
          <p:cNvPr id="4" name="Rectángulo 3"/>
          <p:cNvSpPr/>
          <p:nvPr/>
        </p:nvSpPr>
        <p:spPr>
          <a:xfrm>
            <a:off x="5667729" y="1293639"/>
            <a:ext cx="4835769" cy="3231654"/>
          </a:xfrm>
          <a:prstGeom prst="rect">
            <a:avLst/>
          </a:prstGeom>
        </p:spPr>
        <p:txBody>
          <a:bodyPr wrap="square">
            <a:spAutoFit/>
          </a:bodyPr>
          <a:lstStyle/>
          <a:p>
            <a:pPr algn="just"/>
            <a:r>
              <a:rPr lang="es-CO" sz="1200" dirty="0"/>
              <a:t>El correo electrónico de atención al usuario: Representa el 97% del total de canales de atención utilizados. Este canal es altamente utilizado, lo que indica que la mayoría de los solicitantes prefieren comunicarse a través del correo electrónico para presentar sus inquietudes, consultas o solicitudes al Instituto.</a:t>
            </a:r>
          </a:p>
          <a:p>
            <a:pPr algn="just"/>
            <a:endParaRPr lang="es-CO" sz="1200" dirty="0"/>
          </a:p>
          <a:p>
            <a:pPr algn="just"/>
            <a:r>
              <a:rPr lang="es-CO" sz="1200" dirty="0"/>
              <a:t>Notificaciones judiciales por correo electrónico: Con solo el 3% del total, este canal es menos utilizado. Esto sugiere que las notificaciones judiciales no son comunes en el contexto de las PQRSD en el Instituto Tecnológico del Putumayo.</a:t>
            </a:r>
          </a:p>
          <a:p>
            <a:pPr algn="just"/>
            <a:endParaRPr lang="es-CO" sz="1200" dirty="0"/>
          </a:p>
          <a:p>
            <a:pPr algn="just"/>
            <a:r>
              <a:rPr lang="es-CO" sz="1200" dirty="0"/>
              <a:t>Lo anterior muestra una preferencia por el canal de correo electrónico de atención al usuario para la presentación de PQRSD, lo que indica que el Instituto Tecnológico del Putumayo podría beneficiarse de continuar fortaleciendo y mejorando este canal de comunicación para garantizar una atención eficiente y satisfactoria a los solicitantes.</a:t>
            </a:r>
          </a:p>
        </p:txBody>
      </p:sp>
      <p:sp>
        <p:nvSpPr>
          <p:cNvPr id="7" name="Freeform 14">
            <a:extLst>
              <a:ext uri="{FF2B5EF4-FFF2-40B4-BE49-F238E27FC236}">
                <a16:creationId xmlns:a16="http://schemas.microsoft.com/office/drawing/2014/main" id="{633D2021-5E31-4A8D-9E79-616FC4ECD106}"/>
              </a:ext>
            </a:extLst>
          </p:cNvPr>
          <p:cNvSpPr>
            <a:spLocks noChangeArrowheads="1"/>
          </p:cNvSpPr>
          <p:nvPr/>
        </p:nvSpPr>
        <p:spPr bwMode="auto">
          <a:xfrm>
            <a:off x="284029" y="1743010"/>
            <a:ext cx="1224904" cy="1263956"/>
          </a:xfrm>
          <a:custGeom>
            <a:avLst/>
            <a:gdLst>
              <a:gd name="T0" fmla="*/ 1610 w 3220"/>
              <a:gd name="T1" fmla="*/ 3220 h 3221"/>
              <a:gd name="T2" fmla="*/ 0 w 3220"/>
              <a:gd name="T3" fmla="*/ 1610 h 3221"/>
              <a:gd name="T4" fmla="*/ 1610 w 3220"/>
              <a:gd name="T5" fmla="*/ 0 h 3221"/>
              <a:gd name="T6" fmla="*/ 3219 w 3220"/>
              <a:gd name="T7" fmla="*/ 1610 h 3221"/>
              <a:gd name="T8" fmla="*/ 1610 w 3220"/>
              <a:gd name="T9" fmla="*/ 3220 h 3221"/>
            </a:gdLst>
            <a:ahLst/>
            <a:cxnLst>
              <a:cxn ang="0">
                <a:pos x="T0" y="T1"/>
              </a:cxn>
              <a:cxn ang="0">
                <a:pos x="T2" y="T3"/>
              </a:cxn>
              <a:cxn ang="0">
                <a:pos x="T4" y="T5"/>
              </a:cxn>
              <a:cxn ang="0">
                <a:pos x="T6" y="T7"/>
              </a:cxn>
              <a:cxn ang="0">
                <a:pos x="T8" y="T9"/>
              </a:cxn>
            </a:cxnLst>
            <a:rect l="0" t="0" r="r" b="b"/>
            <a:pathLst>
              <a:path w="3220" h="3221">
                <a:moveTo>
                  <a:pt x="1610" y="3220"/>
                </a:moveTo>
                <a:lnTo>
                  <a:pt x="0" y="1610"/>
                </a:lnTo>
                <a:lnTo>
                  <a:pt x="1610" y="0"/>
                </a:lnTo>
                <a:lnTo>
                  <a:pt x="3219" y="1610"/>
                </a:lnTo>
                <a:lnTo>
                  <a:pt x="1610" y="3220"/>
                </a:lnTo>
              </a:path>
            </a:pathLst>
          </a:custGeom>
          <a:solidFill>
            <a:schemeClr val="accent3"/>
          </a:solidFill>
          <a:ln>
            <a:noFill/>
          </a:ln>
          <a:effectLst/>
        </p:spPr>
        <p:txBody>
          <a:bodyPr wrap="none" anchor="ctr"/>
          <a:lstStyle/>
          <a:p>
            <a:endParaRPr lang="en-US" sz="3266" dirty="0">
              <a:latin typeface="Open Sans Light" panose="020B0306030504020204" pitchFamily="34" charset="0"/>
            </a:endParaRPr>
          </a:p>
        </p:txBody>
      </p:sp>
      <p:sp>
        <p:nvSpPr>
          <p:cNvPr id="8" name="TextBox 46">
            <a:extLst>
              <a:ext uri="{FF2B5EF4-FFF2-40B4-BE49-F238E27FC236}">
                <a16:creationId xmlns:a16="http://schemas.microsoft.com/office/drawing/2014/main" id="{4794AFEB-6C89-4E53-96F9-B5669614CA6B}"/>
              </a:ext>
            </a:extLst>
          </p:cNvPr>
          <p:cNvSpPr txBox="1"/>
          <p:nvPr/>
        </p:nvSpPr>
        <p:spPr>
          <a:xfrm>
            <a:off x="412958" y="1889686"/>
            <a:ext cx="912975" cy="784830"/>
          </a:xfrm>
          <a:prstGeom prst="rect">
            <a:avLst/>
          </a:prstGeom>
          <a:noFill/>
        </p:spPr>
        <p:txBody>
          <a:bodyPr wrap="square" rtlCol="0" anchor="ctr">
            <a:spAutoFit/>
          </a:bodyPr>
          <a:lstStyle/>
          <a:p>
            <a:pPr algn="ctr"/>
            <a:r>
              <a:rPr lang="en-US" sz="4500" b="1" dirty="0">
                <a:solidFill>
                  <a:schemeClr val="bg1"/>
                </a:solidFill>
                <a:latin typeface="Poppins SemiBold" pitchFamily="2" charset="77"/>
                <a:ea typeface="League Spartan" charset="0"/>
                <a:cs typeface="Poppins SemiBold" pitchFamily="2" charset="77"/>
              </a:rPr>
              <a:t>C</a:t>
            </a:r>
          </a:p>
        </p:txBody>
      </p:sp>
      <p:pic>
        <p:nvPicPr>
          <p:cNvPr id="9" name="Imagen 8"/>
          <p:cNvPicPr>
            <a:picLocks noChangeAspect="1"/>
          </p:cNvPicPr>
          <p:nvPr/>
        </p:nvPicPr>
        <p:blipFill>
          <a:blip r:embed="rId3"/>
          <a:stretch>
            <a:fillRect/>
          </a:stretch>
        </p:blipFill>
        <p:spPr>
          <a:xfrm>
            <a:off x="1168854" y="3615948"/>
            <a:ext cx="4408950" cy="1018400"/>
          </a:xfrm>
          <a:prstGeom prst="rect">
            <a:avLst/>
          </a:prstGeom>
        </p:spPr>
      </p:pic>
      <p:graphicFrame>
        <p:nvGraphicFramePr>
          <p:cNvPr id="10" name="Gráfico 9"/>
          <p:cNvGraphicFramePr>
            <a:graphicFrameLocks/>
          </p:cNvGraphicFramePr>
          <p:nvPr>
            <p:extLst>
              <p:ext uri="{D42A27DB-BD31-4B8C-83A1-F6EECF244321}">
                <p14:modId xmlns:p14="http://schemas.microsoft.com/office/powerpoint/2010/main" val="1060889463"/>
              </p:ext>
            </p:extLst>
          </p:nvPr>
        </p:nvGraphicFramePr>
        <p:xfrm>
          <a:off x="1324328" y="882393"/>
          <a:ext cx="4343401" cy="26193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76223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4">
            <a:extLst>
              <a:ext uri="{FF2B5EF4-FFF2-40B4-BE49-F238E27FC236}">
                <a16:creationId xmlns:a16="http://schemas.microsoft.com/office/drawing/2014/main" id="{CBE94ECF-D8EB-43AB-9E04-F7BAFD2CA675}"/>
              </a:ext>
            </a:extLst>
          </p:cNvPr>
          <p:cNvSpPr txBox="1"/>
          <p:nvPr/>
        </p:nvSpPr>
        <p:spPr>
          <a:xfrm>
            <a:off x="1147876" y="265309"/>
            <a:ext cx="8901288" cy="707886"/>
          </a:xfrm>
          <a:prstGeom prst="rect">
            <a:avLst/>
          </a:prstGeom>
          <a:noFill/>
        </p:spPr>
        <p:txBody>
          <a:bodyPr wrap="square" rtlCol="0">
            <a:spAutoFit/>
          </a:bodyPr>
          <a:lstStyle/>
          <a:p>
            <a:pPr algn="ctr">
              <a:buClr>
                <a:schemeClr val="lt1"/>
              </a:buClr>
              <a:buSzPts val="1800"/>
              <a:buFont typeface="Calibri"/>
              <a:buNone/>
            </a:pPr>
            <a:r>
              <a:rPr lang="es-ES" sz="2000" b="1" dirty="0">
                <a:solidFill>
                  <a:schemeClr val="tx1"/>
                </a:solidFill>
                <a:latin typeface="+mn-lt"/>
                <a:ea typeface="Calibri"/>
                <a:cs typeface="Calibri"/>
                <a:sym typeface="Calibri"/>
              </a:rPr>
              <a:t>PQRSD </a:t>
            </a:r>
          </a:p>
          <a:p>
            <a:pPr algn="ctr">
              <a:buClr>
                <a:schemeClr val="lt1"/>
              </a:buClr>
              <a:buSzPts val="1800"/>
              <a:buFont typeface="Calibri"/>
              <a:buNone/>
            </a:pPr>
            <a:r>
              <a:rPr lang="es-ES" sz="2000" b="1" dirty="0">
                <a:solidFill>
                  <a:schemeClr val="tx1"/>
                </a:solidFill>
                <a:latin typeface="+mn-lt"/>
                <a:ea typeface="Calibri"/>
                <a:cs typeface="Calibri"/>
                <a:sym typeface="Calibri"/>
              </a:rPr>
              <a:t>recibidas por modalidad de petición  </a:t>
            </a:r>
          </a:p>
        </p:txBody>
      </p:sp>
      <p:grpSp>
        <p:nvGrpSpPr>
          <p:cNvPr id="22" name="Grupo 21"/>
          <p:cNvGrpSpPr/>
          <p:nvPr/>
        </p:nvGrpSpPr>
        <p:grpSpPr>
          <a:xfrm>
            <a:off x="455641" y="1134741"/>
            <a:ext cx="3287160" cy="1716761"/>
            <a:chOff x="780907" y="1917832"/>
            <a:chExt cx="3287160" cy="1716761"/>
          </a:xfrm>
        </p:grpSpPr>
        <p:sp>
          <p:nvSpPr>
            <p:cNvPr id="2" name="Freeform 1">
              <a:extLst>
                <a:ext uri="{FF2B5EF4-FFF2-40B4-BE49-F238E27FC236}">
                  <a16:creationId xmlns:a16="http://schemas.microsoft.com/office/drawing/2014/main" id="{ACC54A79-6517-4AD0-A7EF-0568FBC5D159}"/>
                </a:ext>
              </a:extLst>
            </p:cNvPr>
            <p:cNvSpPr>
              <a:spLocks noChangeArrowheads="1"/>
            </p:cNvSpPr>
            <p:nvPr/>
          </p:nvSpPr>
          <p:spPr bwMode="auto">
            <a:xfrm>
              <a:off x="1659163" y="1917832"/>
              <a:ext cx="2408904" cy="1716761"/>
            </a:xfrm>
            <a:prstGeom prst="rect">
              <a:avLst/>
            </a:prstGeom>
            <a:solidFill>
              <a:schemeClr val="bg1">
                <a:lumMod val="95000"/>
              </a:schemeClr>
            </a:solidFill>
            <a:ln>
              <a:noFill/>
            </a:ln>
            <a:effectLst/>
          </p:spPr>
          <p:txBody>
            <a:bodyPr wrap="none" anchor="ctr"/>
            <a:lstStyle/>
            <a:p>
              <a:endParaRPr lang="en-US" sz="3266" dirty="0">
                <a:latin typeface="Open Sans Light" panose="020B0306030504020204" pitchFamily="34" charset="0"/>
              </a:endParaRPr>
            </a:p>
          </p:txBody>
        </p:sp>
        <p:sp>
          <p:nvSpPr>
            <p:cNvPr id="3" name="Freeform 3">
              <a:extLst>
                <a:ext uri="{FF2B5EF4-FFF2-40B4-BE49-F238E27FC236}">
                  <a16:creationId xmlns:a16="http://schemas.microsoft.com/office/drawing/2014/main" id="{B5A2E50C-38B2-4E39-B969-A9AC3BC4E937}"/>
                </a:ext>
              </a:extLst>
            </p:cNvPr>
            <p:cNvSpPr>
              <a:spLocks noChangeArrowheads="1"/>
            </p:cNvSpPr>
            <p:nvPr/>
          </p:nvSpPr>
          <p:spPr bwMode="auto">
            <a:xfrm>
              <a:off x="780907" y="1950359"/>
              <a:ext cx="878256" cy="1168841"/>
            </a:xfrm>
            <a:custGeom>
              <a:avLst/>
              <a:gdLst>
                <a:gd name="T0" fmla="*/ 1785 w 1786"/>
                <a:gd name="T1" fmla="*/ 2218 h 2379"/>
                <a:gd name="T2" fmla="*/ 1785 w 1786"/>
                <a:gd name="T3" fmla="*/ 2218 h 2379"/>
                <a:gd name="T4" fmla="*/ 1189 w 1786"/>
                <a:gd name="T5" fmla="*/ 2378 h 2379"/>
                <a:gd name="T6" fmla="*/ 1189 w 1786"/>
                <a:gd name="T7" fmla="*/ 2378 h 2379"/>
                <a:gd name="T8" fmla="*/ 0 w 1786"/>
                <a:gd name="T9" fmla="*/ 1189 h 2379"/>
                <a:gd name="T10" fmla="*/ 0 w 1786"/>
                <a:gd name="T11" fmla="*/ 1189 h 2379"/>
                <a:gd name="T12" fmla="*/ 1189 w 1786"/>
                <a:gd name="T13" fmla="*/ 0 h 2379"/>
                <a:gd name="T14" fmla="*/ 1189 w 1786"/>
                <a:gd name="T15" fmla="*/ 0 h 2379"/>
                <a:gd name="T16" fmla="*/ 1785 w 1786"/>
                <a:gd name="T17" fmla="*/ 160 h 2379"/>
                <a:gd name="T18" fmla="*/ 1785 w 1786"/>
                <a:gd name="T19" fmla="*/ 2218 h 2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6" h="2379">
                  <a:moveTo>
                    <a:pt x="1785" y="2218"/>
                  </a:moveTo>
                  <a:lnTo>
                    <a:pt x="1785" y="2218"/>
                  </a:lnTo>
                  <a:cubicBezTo>
                    <a:pt x="1612" y="2316"/>
                    <a:pt x="1403" y="2378"/>
                    <a:pt x="1189" y="2378"/>
                  </a:cubicBezTo>
                  <a:lnTo>
                    <a:pt x="1189" y="2378"/>
                  </a:lnTo>
                  <a:cubicBezTo>
                    <a:pt x="532" y="2378"/>
                    <a:pt x="0" y="1846"/>
                    <a:pt x="0" y="1189"/>
                  </a:cubicBezTo>
                  <a:lnTo>
                    <a:pt x="0" y="1189"/>
                  </a:lnTo>
                  <a:cubicBezTo>
                    <a:pt x="0" y="532"/>
                    <a:pt x="532" y="0"/>
                    <a:pt x="1189" y="0"/>
                  </a:cubicBezTo>
                  <a:lnTo>
                    <a:pt x="1189" y="0"/>
                  </a:lnTo>
                  <a:cubicBezTo>
                    <a:pt x="1406" y="0"/>
                    <a:pt x="1610" y="59"/>
                    <a:pt x="1785" y="160"/>
                  </a:cubicBezTo>
                  <a:lnTo>
                    <a:pt x="1785" y="2218"/>
                  </a:lnTo>
                </a:path>
              </a:pathLst>
            </a:custGeom>
            <a:solidFill>
              <a:schemeClr val="accent1"/>
            </a:solidFill>
            <a:ln>
              <a:noFill/>
            </a:ln>
            <a:effectLst/>
          </p:spPr>
          <p:txBody>
            <a:bodyPr wrap="none" anchor="ctr"/>
            <a:lstStyle/>
            <a:p>
              <a:endParaRPr lang="en-US" sz="3266" dirty="0">
                <a:latin typeface="Open Sans Light" panose="020B0306030504020204" pitchFamily="34" charset="0"/>
              </a:endParaRPr>
            </a:p>
          </p:txBody>
        </p:sp>
        <p:sp>
          <p:nvSpPr>
            <p:cNvPr id="16" name="TextBox 19">
              <a:extLst>
                <a:ext uri="{FF2B5EF4-FFF2-40B4-BE49-F238E27FC236}">
                  <a16:creationId xmlns:a16="http://schemas.microsoft.com/office/drawing/2014/main" id="{CABB8CDE-52B6-4869-943A-E9A31A1A0B9F}"/>
                </a:ext>
              </a:extLst>
            </p:cNvPr>
            <p:cNvSpPr txBox="1"/>
            <p:nvPr/>
          </p:nvSpPr>
          <p:spPr>
            <a:xfrm>
              <a:off x="1027491" y="2199131"/>
              <a:ext cx="505268" cy="1154162"/>
            </a:xfrm>
            <a:prstGeom prst="rect">
              <a:avLst/>
            </a:prstGeom>
            <a:noFill/>
          </p:spPr>
          <p:txBody>
            <a:bodyPr wrap="none" rtlCol="0" anchor="ctr">
              <a:spAutoFit/>
            </a:bodyPr>
            <a:lstStyle/>
            <a:p>
              <a:pPr algn="r"/>
              <a:r>
                <a:rPr lang="en-US" sz="6900" b="1" dirty="0">
                  <a:solidFill>
                    <a:schemeClr val="accent1">
                      <a:lumMod val="50000"/>
                    </a:schemeClr>
                  </a:solidFill>
                  <a:latin typeface="Poppins SemiBold" pitchFamily="2" charset="77"/>
                  <a:ea typeface="League Spartan" charset="0"/>
                  <a:cs typeface="Poppins SemiBold" pitchFamily="2" charset="77"/>
                </a:rPr>
                <a:t>1</a:t>
              </a:r>
            </a:p>
          </p:txBody>
        </p:sp>
        <p:sp>
          <p:nvSpPr>
            <p:cNvPr id="23" name="Subtitle 2">
              <a:extLst>
                <a:ext uri="{FF2B5EF4-FFF2-40B4-BE49-F238E27FC236}">
                  <a16:creationId xmlns:a16="http://schemas.microsoft.com/office/drawing/2014/main" id="{17E8788B-BB4B-4B6B-90BC-C204B2AAD379}"/>
                </a:ext>
              </a:extLst>
            </p:cNvPr>
            <p:cNvSpPr txBox="1">
              <a:spLocks/>
            </p:cNvSpPr>
            <p:nvPr/>
          </p:nvSpPr>
          <p:spPr>
            <a:xfrm>
              <a:off x="1938930" y="2532709"/>
              <a:ext cx="1854658" cy="8771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CO" sz="1400" b="1" kern="0" dirty="0">
                  <a:solidFill>
                    <a:schemeClr val="tx1"/>
                  </a:solidFill>
                  <a:latin typeface="Calibri"/>
                  <a:ea typeface="Calibri"/>
                  <a:cs typeface="Calibri"/>
                  <a:sym typeface="Calibri"/>
                </a:rPr>
                <a:t>PETICIONES DE INFORMACION</a:t>
              </a:r>
            </a:p>
            <a:p>
              <a:pPr lvl="0" defTabSz="914400">
                <a:lnSpc>
                  <a:spcPct val="90000"/>
                </a:lnSpc>
                <a:spcBef>
                  <a:spcPts val="0"/>
                </a:spcBef>
                <a:buClrTx/>
                <a:defRPr/>
              </a:pPr>
              <a:r>
                <a:rPr kumimoji="0" lang="es-CO" sz="1600" b="1" i="0" u="none" strike="noStrike" kern="0" cap="none" spc="0" normalizeH="0" baseline="0" noProof="0" dirty="0">
                  <a:ln>
                    <a:noFill/>
                  </a:ln>
                  <a:solidFill>
                    <a:schemeClr val="tx1"/>
                  </a:solidFill>
                  <a:effectLst/>
                  <a:uLnTx/>
                  <a:uFillTx/>
                  <a:latin typeface="Calibri"/>
                  <a:ea typeface="Calibri"/>
                  <a:cs typeface="Calibri"/>
                  <a:sym typeface="Calibri"/>
                </a:rPr>
                <a:t>57</a:t>
              </a:r>
            </a:p>
            <a:p>
              <a:pPr lvl="0" defTabSz="914400">
                <a:lnSpc>
                  <a:spcPct val="90000"/>
                </a:lnSpc>
                <a:spcBef>
                  <a:spcPts val="0"/>
                </a:spcBef>
                <a:buClrTx/>
                <a:defRPr/>
              </a:pPr>
              <a:r>
                <a:rPr lang="es-CO" sz="1600" b="1" kern="0" dirty="0">
                  <a:solidFill>
                    <a:schemeClr val="tx1"/>
                  </a:solidFill>
                  <a:latin typeface="Calibri"/>
                  <a:ea typeface="Calibri"/>
                  <a:cs typeface="Calibri"/>
                  <a:sym typeface="Calibri"/>
                </a:rPr>
                <a:t>42%</a:t>
              </a:r>
              <a:endParaRPr kumimoji="0" lang="es-CO" sz="1600" b="1" i="0" u="none" strike="noStrike" kern="0" cap="none" spc="0" normalizeH="0" baseline="0" noProof="0" dirty="0">
                <a:ln>
                  <a:noFill/>
                </a:ln>
                <a:solidFill>
                  <a:schemeClr val="tx1"/>
                </a:solidFill>
                <a:effectLst/>
                <a:uLnTx/>
                <a:uFillTx/>
                <a:latin typeface="Calibri"/>
                <a:ea typeface="Calibri"/>
                <a:cs typeface="Calibri"/>
                <a:sym typeface="Calibri"/>
              </a:endParaRPr>
            </a:p>
          </p:txBody>
        </p:sp>
      </p:grpSp>
      <p:sp>
        <p:nvSpPr>
          <p:cNvPr id="10" name="Freeform 4">
            <a:extLst>
              <a:ext uri="{FF2B5EF4-FFF2-40B4-BE49-F238E27FC236}">
                <a16:creationId xmlns:a16="http://schemas.microsoft.com/office/drawing/2014/main" id="{47EE9595-8053-4D3F-B95C-8C3F830BD37D}"/>
              </a:ext>
            </a:extLst>
          </p:cNvPr>
          <p:cNvSpPr>
            <a:spLocks noChangeArrowheads="1"/>
          </p:cNvSpPr>
          <p:nvPr/>
        </p:nvSpPr>
        <p:spPr bwMode="auto">
          <a:xfrm>
            <a:off x="4610241" y="1169669"/>
            <a:ext cx="2408904" cy="1716761"/>
          </a:xfrm>
          <a:prstGeom prst="rect">
            <a:avLst/>
          </a:prstGeom>
          <a:solidFill>
            <a:schemeClr val="bg1">
              <a:lumMod val="95000"/>
            </a:schemeClr>
          </a:solidFill>
          <a:ln>
            <a:noFill/>
          </a:ln>
          <a:effectLst/>
        </p:spPr>
        <p:txBody>
          <a:bodyPr wrap="none" anchor="ctr"/>
          <a:lstStyle/>
          <a:p>
            <a:endParaRPr lang="en-US" sz="3266" dirty="0">
              <a:latin typeface="Open Sans Light" panose="020B0306030504020204" pitchFamily="34" charset="0"/>
            </a:endParaRPr>
          </a:p>
        </p:txBody>
      </p:sp>
      <p:sp>
        <p:nvSpPr>
          <p:cNvPr id="11" name="Freeform 6">
            <a:extLst>
              <a:ext uri="{FF2B5EF4-FFF2-40B4-BE49-F238E27FC236}">
                <a16:creationId xmlns:a16="http://schemas.microsoft.com/office/drawing/2014/main" id="{0493ED3D-50FF-4D52-8C34-6A1D5377D4FD}"/>
              </a:ext>
            </a:extLst>
          </p:cNvPr>
          <p:cNvSpPr>
            <a:spLocks noChangeArrowheads="1"/>
          </p:cNvSpPr>
          <p:nvPr/>
        </p:nvSpPr>
        <p:spPr bwMode="auto">
          <a:xfrm>
            <a:off x="4022568" y="1355371"/>
            <a:ext cx="587672" cy="1175345"/>
          </a:xfrm>
          <a:custGeom>
            <a:avLst/>
            <a:gdLst>
              <a:gd name="T0" fmla="*/ 1194 w 1195"/>
              <a:gd name="T1" fmla="*/ 2388 h 2389"/>
              <a:gd name="T2" fmla="*/ 1194 w 1195"/>
              <a:gd name="T3" fmla="*/ 2388 h 2389"/>
              <a:gd name="T4" fmla="*/ 0 w 1195"/>
              <a:gd name="T5" fmla="*/ 1194 h 2389"/>
              <a:gd name="T6" fmla="*/ 0 w 1195"/>
              <a:gd name="T7" fmla="*/ 1194 h 2389"/>
              <a:gd name="T8" fmla="*/ 1194 w 1195"/>
              <a:gd name="T9" fmla="*/ 0 h 2389"/>
              <a:gd name="T10" fmla="*/ 1194 w 1195"/>
              <a:gd name="T11" fmla="*/ 2388 h 2389"/>
            </a:gdLst>
            <a:ahLst/>
            <a:cxnLst>
              <a:cxn ang="0">
                <a:pos x="T0" y="T1"/>
              </a:cxn>
              <a:cxn ang="0">
                <a:pos x="T2" y="T3"/>
              </a:cxn>
              <a:cxn ang="0">
                <a:pos x="T4" y="T5"/>
              </a:cxn>
              <a:cxn ang="0">
                <a:pos x="T6" y="T7"/>
              </a:cxn>
              <a:cxn ang="0">
                <a:pos x="T8" y="T9"/>
              </a:cxn>
              <a:cxn ang="0">
                <a:pos x="T10" y="T11"/>
              </a:cxn>
            </a:cxnLst>
            <a:rect l="0" t="0" r="r" b="b"/>
            <a:pathLst>
              <a:path w="1195" h="2389">
                <a:moveTo>
                  <a:pt x="1194" y="2388"/>
                </a:moveTo>
                <a:lnTo>
                  <a:pt x="1194" y="2388"/>
                </a:lnTo>
                <a:cubicBezTo>
                  <a:pt x="535" y="2388"/>
                  <a:pt x="0" y="1853"/>
                  <a:pt x="0" y="1194"/>
                </a:cubicBezTo>
                <a:lnTo>
                  <a:pt x="0" y="1194"/>
                </a:lnTo>
                <a:cubicBezTo>
                  <a:pt x="0" y="535"/>
                  <a:pt x="535" y="0"/>
                  <a:pt x="1194" y="0"/>
                </a:cubicBezTo>
                <a:lnTo>
                  <a:pt x="1194" y="2388"/>
                </a:lnTo>
              </a:path>
            </a:pathLst>
          </a:custGeom>
          <a:solidFill>
            <a:schemeClr val="accent2"/>
          </a:solidFill>
          <a:ln>
            <a:noFill/>
          </a:ln>
          <a:effectLst/>
        </p:spPr>
        <p:txBody>
          <a:bodyPr wrap="none" anchor="ctr"/>
          <a:lstStyle/>
          <a:p>
            <a:endParaRPr lang="en-US" sz="3266" dirty="0">
              <a:latin typeface="Open Sans Light" panose="020B0306030504020204" pitchFamily="34" charset="0"/>
            </a:endParaRPr>
          </a:p>
        </p:txBody>
      </p:sp>
      <p:sp>
        <p:nvSpPr>
          <p:cNvPr id="18" name="TextBox 21">
            <a:extLst>
              <a:ext uri="{FF2B5EF4-FFF2-40B4-BE49-F238E27FC236}">
                <a16:creationId xmlns:a16="http://schemas.microsoft.com/office/drawing/2014/main" id="{EED0BD1C-BB58-45A8-80DA-294A9AEBC031}"/>
              </a:ext>
            </a:extLst>
          </p:cNvPr>
          <p:cNvSpPr txBox="1"/>
          <p:nvPr/>
        </p:nvSpPr>
        <p:spPr>
          <a:xfrm>
            <a:off x="4027595" y="1348322"/>
            <a:ext cx="692818" cy="1154162"/>
          </a:xfrm>
          <a:prstGeom prst="rect">
            <a:avLst/>
          </a:prstGeom>
          <a:noFill/>
        </p:spPr>
        <p:txBody>
          <a:bodyPr wrap="none" rtlCol="0" anchor="ctr">
            <a:spAutoFit/>
          </a:bodyPr>
          <a:lstStyle/>
          <a:p>
            <a:pPr algn="r"/>
            <a:r>
              <a:rPr lang="en-US" sz="6900" b="1" dirty="0">
                <a:solidFill>
                  <a:schemeClr val="accent2">
                    <a:lumMod val="50000"/>
                  </a:schemeClr>
                </a:solidFill>
                <a:latin typeface="Poppins SemiBold" pitchFamily="2" charset="77"/>
                <a:ea typeface="League Spartan" charset="0"/>
                <a:cs typeface="Poppins SemiBold" pitchFamily="2" charset="77"/>
              </a:rPr>
              <a:t>2</a:t>
            </a:r>
          </a:p>
        </p:txBody>
      </p:sp>
      <p:sp>
        <p:nvSpPr>
          <p:cNvPr id="25" name="Subtitle 2">
            <a:extLst>
              <a:ext uri="{FF2B5EF4-FFF2-40B4-BE49-F238E27FC236}">
                <a16:creationId xmlns:a16="http://schemas.microsoft.com/office/drawing/2014/main" id="{1FFD9365-C691-452E-B625-5E86CD0A3EE2}"/>
              </a:ext>
            </a:extLst>
          </p:cNvPr>
          <p:cNvSpPr txBox="1">
            <a:spLocks/>
          </p:cNvSpPr>
          <p:nvPr/>
        </p:nvSpPr>
        <p:spPr>
          <a:xfrm>
            <a:off x="4774744" y="1784546"/>
            <a:ext cx="2113145" cy="10156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CO" sz="1400" b="1" kern="0" dirty="0">
                <a:solidFill>
                  <a:schemeClr val="tx1"/>
                </a:solidFill>
                <a:latin typeface="Calibri"/>
                <a:ea typeface="Calibri"/>
                <a:cs typeface="Calibri"/>
                <a:sym typeface="Calibri"/>
              </a:rPr>
              <a:t>PETICIONES DE </a:t>
            </a:r>
          </a:p>
          <a:p>
            <a:pPr lvl="0" defTabSz="914400">
              <a:lnSpc>
                <a:spcPct val="90000"/>
              </a:lnSpc>
              <a:spcBef>
                <a:spcPts val="0"/>
              </a:spcBef>
              <a:buClrTx/>
              <a:defRPr/>
            </a:pPr>
            <a:r>
              <a:rPr lang="es-CO" sz="1400" b="1" kern="0" dirty="0">
                <a:solidFill>
                  <a:schemeClr val="tx1"/>
                </a:solidFill>
                <a:latin typeface="Calibri"/>
                <a:ea typeface="Calibri"/>
                <a:cs typeface="Calibri"/>
                <a:sym typeface="Calibri"/>
              </a:rPr>
              <a:t>  INTERES </a:t>
            </a:r>
          </a:p>
          <a:p>
            <a:pPr lvl="0" defTabSz="914400">
              <a:lnSpc>
                <a:spcPct val="90000"/>
              </a:lnSpc>
              <a:spcBef>
                <a:spcPts val="0"/>
              </a:spcBef>
              <a:buClrTx/>
              <a:defRPr/>
            </a:pPr>
            <a:r>
              <a:rPr lang="es-CO" sz="1400" b="1" kern="0" dirty="0">
                <a:solidFill>
                  <a:schemeClr val="tx1"/>
                </a:solidFill>
                <a:latin typeface="Calibri"/>
                <a:ea typeface="Calibri"/>
                <a:cs typeface="Calibri"/>
                <a:sym typeface="Calibri"/>
              </a:rPr>
              <a:t>            PARTICULAR	</a:t>
            </a:r>
          </a:p>
          <a:p>
            <a:pPr lvl="0" defTabSz="914400">
              <a:lnSpc>
                <a:spcPct val="90000"/>
              </a:lnSpc>
              <a:spcBef>
                <a:spcPts val="0"/>
              </a:spcBef>
              <a:buClrTx/>
              <a:defRPr/>
            </a:pPr>
            <a:r>
              <a:rPr lang="es-CO" sz="1400" b="1" kern="0" dirty="0">
                <a:solidFill>
                  <a:schemeClr val="tx1"/>
                </a:solidFill>
                <a:latin typeface="Calibri"/>
                <a:ea typeface="Calibri"/>
                <a:cs typeface="Calibri"/>
                <a:sym typeface="Calibri"/>
              </a:rPr>
              <a:t>         45	</a:t>
            </a:r>
          </a:p>
          <a:p>
            <a:pPr lvl="0" defTabSz="914400">
              <a:lnSpc>
                <a:spcPct val="90000"/>
              </a:lnSpc>
              <a:spcBef>
                <a:spcPts val="0"/>
              </a:spcBef>
              <a:buClrTx/>
              <a:defRPr/>
            </a:pPr>
            <a:r>
              <a:rPr lang="es-CO" sz="1400" b="1" kern="0" dirty="0">
                <a:solidFill>
                  <a:schemeClr val="tx1"/>
                </a:solidFill>
                <a:latin typeface="Calibri"/>
                <a:ea typeface="Calibri"/>
                <a:cs typeface="Calibri"/>
                <a:sym typeface="Calibri"/>
              </a:rPr>
              <a:t>33%</a:t>
            </a:r>
          </a:p>
        </p:txBody>
      </p:sp>
      <p:grpSp>
        <p:nvGrpSpPr>
          <p:cNvPr id="28" name="Grupo 27"/>
          <p:cNvGrpSpPr/>
          <p:nvPr/>
        </p:nvGrpSpPr>
        <p:grpSpPr>
          <a:xfrm>
            <a:off x="7345514" y="1169669"/>
            <a:ext cx="3171328" cy="1716761"/>
            <a:chOff x="7932443" y="1668904"/>
            <a:chExt cx="3171328" cy="1716761"/>
          </a:xfrm>
        </p:grpSpPr>
        <p:sp>
          <p:nvSpPr>
            <p:cNvPr id="6" name="Freeform 7">
              <a:extLst>
                <a:ext uri="{FF2B5EF4-FFF2-40B4-BE49-F238E27FC236}">
                  <a16:creationId xmlns:a16="http://schemas.microsoft.com/office/drawing/2014/main" id="{4E8EA2AD-9D73-4D17-BC66-15AAC41E61D0}"/>
                </a:ext>
              </a:extLst>
            </p:cNvPr>
            <p:cNvSpPr>
              <a:spLocks noChangeArrowheads="1"/>
            </p:cNvSpPr>
            <p:nvPr/>
          </p:nvSpPr>
          <p:spPr bwMode="auto">
            <a:xfrm>
              <a:off x="8681500" y="1668904"/>
              <a:ext cx="2408904" cy="1716761"/>
            </a:xfrm>
            <a:prstGeom prst="rect">
              <a:avLst/>
            </a:prstGeom>
            <a:solidFill>
              <a:schemeClr val="bg1">
                <a:lumMod val="95000"/>
              </a:schemeClr>
            </a:solidFill>
            <a:ln>
              <a:noFill/>
            </a:ln>
            <a:effectLst/>
          </p:spPr>
          <p:txBody>
            <a:bodyPr wrap="none" anchor="ctr"/>
            <a:lstStyle/>
            <a:p>
              <a:endParaRPr lang="en-US" sz="3266" dirty="0">
                <a:latin typeface="Open Sans Light" panose="020B0306030504020204" pitchFamily="34" charset="0"/>
              </a:endParaRPr>
            </a:p>
          </p:txBody>
        </p:sp>
        <p:sp>
          <p:nvSpPr>
            <p:cNvPr id="7" name="Freeform 9">
              <a:extLst>
                <a:ext uri="{FF2B5EF4-FFF2-40B4-BE49-F238E27FC236}">
                  <a16:creationId xmlns:a16="http://schemas.microsoft.com/office/drawing/2014/main" id="{0FC6F0CB-2C07-4833-9AF5-74B0B1B94BD1}"/>
                </a:ext>
              </a:extLst>
            </p:cNvPr>
            <p:cNvSpPr>
              <a:spLocks noChangeArrowheads="1"/>
            </p:cNvSpPr>
            <p:nvPr/>
          </p:nvSpPr>
          <p:spPr bwMode="auto">
            <a:xfrm>
              <a:off x="7966240" y="1917832"/>
              <a:ext cx="728628" cy="1099448"/>
            </a:xfrm>
            <a:custGeom>
              <a:avLst/>
              <a:gdLst>
                <a:gd name="T0" fmla="*/ 1481 w 1482"/>
                <a:gd name="T1" fmla="*/ 2174 h 2237"/>
                <a:gd name="T2" fmla="*/ 1481 w 1482"/>
                <a:gd name="T3" fmla="*/ 2174 h 2237"/>
                <a:gd name="T4" fmla="*/ 1118 w 1482"/>
                <a:gd name="T5" fmla="*/ 2236 h 2237"/>
                <a:gd name="T6" fmla="*/ 1118 w 1482"/>
                <a:gd name="T7" fmla="*/ 2236 h 2237"/>
                <a:gd name="T8" fmla="*/ 0 w 1482"/>
                <a:gd name="T9" fmla="*/ 1118 h 2237"/>
                <a:gd name="T10" fmla="*/ 0 w 1482"/>
                <a:gd name="T11" fmla="*/ 1118 h 2237"/>
                <a:gd name="T12" fmla="*/ 1118 w 1482"/>
                <a:gd name="T13" fmla="*/ 0 h 2237"/>
                <a:gd name="T14" fmla="*/ 1118 w 1482"/>
                <a:gd name="T15" fmla="*/ 0 h 2237"/>
                <a:gd name="T16" fmla="*/ 1481 w 1482"/>
                <a:gd name="T17" fmla="*/ 60 h 2237"/>
                <a:gd name="T18" fmla="*/ 1481 w 1482"/>
                <a:gd name="T19" fmla="*/ 2174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2" h="2237">
                  <a:moveTo>
                    <a:pt x="1481" y="2174"/>
                  </a:moveTo>
                  <a:lnTo>
                    <a:pt x="1481" y="2174"/>
                  </a:lnTo>
                  <a:cubicBezTo>
                    <a:pt x="1367" y="2214"/>
                    <a:pt x="1243" y="2236"/>
                    <a:pt x="1118" y="2236"/>
                  </a:cubicBezTo>
                  <a:lnTo>
                    <a:pt x="1118" y="2236"/>
                  </a:lnTo>
                  <a:cubicBezTo>
                    <a:pt x="500" y="2236"/>
                    <a:pt x="0" y="1735"/>
                    <a:pt x="0" y="1118"/>
                  </a:cubicBezTo>
                  <a:lnTo>
                    <a:pt x="0" y="1118"/>
                  </a:lnTo>
                  <a:cubicBezTo>
                    <a:pt x="0" y="500"/>
                    <a:pt x="500" y="0"/>
                    <a:pt x="1118" y="0"/>
                  </a:cubicBezTo>
                  <a:lnTo>
                    <a:pt x="1118" y="0"/>
                  </a:lnTo>
                  <a:cubicBezTo>
                    <a:pt x="1245" y="0"/>
                    <a:pt x="1368" y="21"/>
                    <a:pt x="1481" y="60"/>
                  </a:cubicBezTo>
                  <a:lnTo>
                    <a:pt x="1481" y="2174"/>
                  </a:lnTo>
                </a:path>
              </a:pathLst>
            </a:custGeom>
            <a:solidFill>
              <a:schemeClr val="accent3"/>
            </a:solidFill>
            <a:ln>
              <a:noFill/>
            </a:ln>
            <a:effectLst/>
          </p:spPr>
          <p:txBody>
            <a:bodyPr wrap="none" anchor="ctr"/>
            <a:lstStyle/>
            <a:p>
              <a:endParaRPr lang="en-US" sz="3266" dirty="0">
                <a:latin typeface="Open Sans Light" panose="020B0306030504020204" pitchFamily="34" charset="0"/>
              </a:endParaRPr>
            </a:p>
          </p:txBody>
        </p:sp>
        <p:sp>
          <p:nvSpPr>
            <p:cNvPr id="20" name="TextBox 23">
              <a:extLst>
                <a:ext uri="{FF2B5EF4-FFF2-40B4-BE49-F238E27FC236}">
                  <a16:creationId xmlns:a16="http://schemas.microsoft.com/office/drawing/2014/main" id="{E1B19456-24B4-409B-921B-885C6B1E9723}"/>
                </a:ext>
              </a:extLst>
            </p:cNvPr>
            <p:cNvSpPr txBox="1"/>
            <p:nvPr/>
          </p:nvSpPr>
          <p:spPr>
            <a:xfrm>
              <a:off x="7932443" y="1958989"/>
              <a:ext cx="715260" cy="1154162"/>
            </a:xfrm>
            <a:prstGeom prst="rect">
              <a:avLst/>
            </a:prstGeom>
            <a:noFill/>
          </p:spPr>
          <p:txBody>
            <a:bodyPr wrap="none" rtlCol="0" anchor="ctr">
              <a:spAutoFit/>
            </a:bodyPr>
            <a:lstStyle/>
            <a:p>
              <a:pPr algn="r"/>
              <a:r>
                <a:rPr lang="en-US" sz="6900" b="1" dirty="0">
                  <a:solidFill>
                    <a:schemeClr val="accent3">
                      <a:lumMod val="50000"/>
                    </a:schemeClr>
                  </a:solidFill>
                  <a:latin typeface="Poppins SemiBold" pitchFamily="2" charset="77"/>
                  <a:ea typeface="League Spartan" charset="0"/>
                  <a:cs typeface="Poppins SemiBold" pitchFamily="2" charset="77"/>
                </a:rPr>
                <a:t>3</a:t>
              </a:r>
            </a:p>
          </p:txBody>
        </p:sp>
        <p:sp>
          <p:nvSpPr>
            <p:cNvPr id="27" name="Subtitle 2">
              <a:extLst>
                <a:ext uri="{FF2B5EF4-FFF2-40B4-BE49-F238E27FC236}">
                  <a16:creationId xmlns:a16="http://schemas.microsoft.com/office/drawing/2014/main" id="{3B9CA683-ADE5-4933-863E-5D36955C4BB2}"/>
                </a:ext>
              </a:extLst>
            </p:cNvPr>
            <p:cNvSpPr txBox="1">
              <a:spLocks/>
            </p:cNvSpPr>
            <p:nvPr/>
          </p:nvSpPr>
          <p:spPr>
            <a:xfrm>
              <a:off x="8852867" y="2230866"/>
              <a:ext cx="2250904" cy="65556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ES" sz="1600" b="1" kern="0" dirty="0">
                  <a:solidFill>
                    <a:schemeClr val="tx1"/>
                  </a:solidFill>
                  <a:latin typeface="Calibri"/>
                  <a:ea typeface="Calibri"/>
                  <a:cs typeface="Calibri"/>
                  <a:sym typeface="Calibri"/>
                </a:rPr>
                <a:t>   </a:t>
              </a:r>
              <a:r>
                <a:rPr lang="es-ES" sz="1400" b="1" kern="0" dirty="0">
                  <a:solidFill>
                    <a:schemeClr val="tx1"/>
                  </a:solidFill>
                  <a:latin typeface="Calibri"/>
                  <a:ea typeface="Calibri"/>
                  <a:cs typeface="Calibri"/>
                  <a:sym typeface="Calibri"/>
                </a:rPr>
                <a:t>QUEJAS 	</a:t>
              </a:r>
            </a:p>
            <a:p>
              <a:pPr lvl="0" defTabSz="914400">
                <a:lnSpc>
                  <a:spcPct val="90000"/>
                </a:lnSpc>
                <a:spcBef>
                  <a:spcPts val="0"/>
                </a:spcBef>
                <a:buClrTx/>
                <a:defRPr/>
              </a:pPr>
              <a:r>
                <a:rPr lang="es-ES" sz="1400" b="1" kern="0" dirty="0">
                  <a:solidFill>
                    <a:schemeClr val="tx1"/>
                  </a:solidFill>
                  <a:latin typeface="Calibri"/>
                  <a:ea typeface="Calibri"/>
                  <a:cs typeface="Calibri"/>
                  <a:sym typeface="Calibri"/>
                </a:rPr>
                <a:t>        0	</a:t>
              </a:r>
            </a:p>
            <a:p>
              <a:pPr lvl="0" defTabSz="914400">
                <a:lnSpc>
                  <a:spcPct val="90000"/>
                </a:lnSpc>
                <a:spcBef>
                  <a:spcPts val="0"/>
                </a:spcBef>
                <a:buClrTx/>
                <a:defRPr/>
              </a:pPr>
              <a:r>
                <a:rPr lang="es-ES" sz="1400" b="1" kern="0" dirty="0">
                  <a:solidFill>
                    <a:schemeClr val="tx1"/>
                  </a:solidFill>
                  <a:latin typeface="Calibri"/>
                  <a:ea typeface="Calibri"/>
                  <a:cs typeface="Calibri"/>
                  <a:sym typeface="Calibri"/>
                </a:rPr>
                <a:t>0%</a:t>
              </a:r>
            </a:p>
          </p:txBody>
        </p:sp>
      </p:grpSp>
      <p:grpSp>
        <p:nvGrpSpPr>
          <p:cNvPr id="30" name="Grupo 29"/>
          <p:cNvGrpSpPr/>
          <p:nvPr/>
        </p:nvGrpSpPr>
        <p:grpSpPr>
          <a:xfrm>
            <a:off x="608695" y="3010504"/>
            <a:ext cx="3144850" cy="1716762"/>
            <a:chOff x="955744" y="4448511"/>
            <a:chExt cx="3144850" cy="1716762"/>
          </a:xfrm>
        </p:grpSpPr>
        <p:sp>
          <p:nvSpPr>
            <p:cNvPr id="4" name="Freeform 10">
              <a:extLst>
                <a:ext uri="{FF2B5EF4-FFF2-40B4-BE49-F238E27FC236}">
                  <a16:creationId xmlns:a16="http://schemas.microsoft.com/office/drawing/2014/main" id="{A0FE4677-7FF2-478B-889A-FF67E6B8E9BF}"/>
                </a:ext>
              </a:extLst>
            </p:cNvPr>
            <p:cNvSpPr>
              <a:spLocks noChangeArrowheads="1"/>
            </p:cNvSpPr>
            <p:nvPr/>
          </p:nvSpPr>
          <p:spPr bwMode="auto">
            <a:xfrm>
              <a:off x="1691690" y="4448511"/>
              <a:ext cx="2408904" cy="1716762"/>
            </a:xfrm>
            <a:prstGeom prst="rect">
              <a:avLst/>
            </a:prstGeom>
            <a:solidFill>
              <a:schemeClr val="bg1">
                <a:lumMod val="95000"/>
              </a:schemeClr>
            </a:solidFill>
            <a:ln>
              <a:noFill/>
            </a:ln>
            <a:effectLst/>
          </p:spPr>
          <p:txBody>
            <a:bodyPr wrap="none" anchor="ctr"/>
            <a:lstStyle/>
            <a:p>
              <a:endParaRPr lang="en-US" sz="1600" dirty="0">
                <a:solidFill>
                  <a:schemeClr val="tx1"/>
                </a:solidFill>
                <a:latin typeface="Open Sans Light" panose="020B0306030504020204" pitchFamily="34" charset="0"/>
              </a:endParaRPr>
            </a:p>
          </p:txBody>
        </p:sp>
        <p:sp>
          <p:nvSpPr>
            <p:cNvPr id="5" name="Freeform 12">
              <a:extLst>
                <a:ext uri="{FF2B5EF4-FFF2-40B4-BE49-F238E27FC236}">
                  <a16:creationId xmlns:a16="http://schemas.microsoft.com/office/drawing/2014/main" id="{2AE75B3E-B8B8-4401-B6FD-505A943F388D}"/>
                </a:ext>
              </a:extLst>
            </p:cNvPr>
            <p:cNvSpPr>
              <a:spLocks noChangeArrowheads="1"/>
            </p:cNvSpPr>
            <p:nvPr/>
          </p:nvSpPr>
          <p:spPr bwMode="auto">
            <a:xfrm>
              <a:off x="975227" y="4585902"/>
              <a:ext cx="730797" cy="1099446"/>
            </a:xfrm>
            <a:custGeom>
              <a:avLst/>
              <a:gdLst>
                <a:gd name="T0" fmla="*/ 1483 w 1484"/>
                <a:gd name="T1" fmla="*/ 2174 h 2237"/>
                <a:gd name="T2" fmla="*/ 1483 w 1484"/>
                <a:gd name="T3" fmla="*/ 2174 h 2237"/>
                <a:gd name="T4" fmla="*/ 1118 w 1484"/>
                <a:gd name="T5" fmla="*/ 2236 h 2237"/>
                <a:gd name="T6" fmla="*/ 1118 w 1484"/>
                <a:gd name="T7" fmla="*/ 2236 h 2237"/>
                <a:gd name="T8" fmla="*/ 0 w 1484"/>
                <a:gd name="T9" fmla="*/ 1117 h 2237"/>
                <a:gd name="T10" fmla="*/ 0 w 1484"/>
                <a:gd name="T11" fmla="*/ 1117 h 2237"/>
                <a:gd name="T12" fmla="*/ 1118 w 1484"/>
                <a:gd name="T13" fmla="*/ 0 h 2237"/>
                <a:gd name="T14" fmla="*/ 1118 w 1484"/>
                <a:gd name="T15" fmla="*/ 0 h 2237"/>
                <a:gd name="T16" fmla="*/ 1482 w 1484"/>
                <a:gd name="T17" fmla="*/ 60 h 2237"/>
                <a:gd name="T18" fmla="*/ 1483 w 1484"/>
                <a:gd name="T19" fmla="*/ 2174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4" h="2237">
                  <a:moveTo>
                    <a:pt x="1483" y="2174"/>
                  </a:moveTo>
                  <a:lnTo>
                    <a:pt x="1483" y="2174"/>
                  </a:lnTo>
                  <a:cubicBezTo>
                    <a:pt x="1367" y="2213"/>
                    <a:pt x="1244" y="2236"/>
                    <a:pt x="1118" y="2236"/>
                  </a:cubicBezTo>
                  <a:lnTo>
                    <a:pt x="1118" y="2236"/>
                  </a:lnTo>
                  <a:cubicBezTo>
                    <a:pt x="501" y="2236"/>
                    <a:pt x="0" y="1735"/>
                    <a:pt x="0" y="1117"/>
                  </a:cubicBezTo>
                  <a:lnTo>
                    <a:pt x="0" y="1117"/>
                  </a:lnTo>
                  <a:cubicBezTo>
                    <a:pt x="0" y="499"/>
                    <a:pt x="501" y="0"/>
                    <a:pt x="1118" y="0"/>
                  </a:cubicBezTo>
                  <a:lnTo>
                    <a:pt x="1118" y="0"/>
                  </a:lnTo>
                  <a:cubicBezTo>
                    <a:pt x="1246" y="0"/>
                    <a:pt x="1368" y="20"/>
                    <a:pt x="1482" y="60"/>
                  </a:cubicBezTo>
                  <a:lnTo>
                    <a:pt x="1483" y="2174"/>
                  </a:lnTo>
                </a:path>
              </a:pathLst>
            </a:custGeom>
            <a:solidFill>
              <a:schemeClr val="accent4"/>
            </a:solidFill>
            <a:ln>
              <a:noFill/>
            </a:ln>
            <a:effectLst/>
          </p:spPr>
          <p:txBody>
            <a:bodyPr wrap="none" anchor="ctr"/>
            <a:lstStyle/>
            <a:p>
              <a:endParaRPr lang="en-US" sz="3266" dirty="0">
                <a:latin typeface="Open Sans Light" panose="020B0306030504020204" pitchFamily="34" charset="0"/>
              </a:endParaRPr>
            </a:p>
          </p:txBody>
        </p:sp>
        <p:sp>
          <p:nvSpPr>
            <p:cNvPr id="17" name="TextBox 20">
              <a:extLst>
                <a:ext uri="{FF2B5EF4-FFF2-40B4-BE49-F238E27FC236}">
                  <a16:creationId xmlns:a16="http://schemas.microsoft.com/office/drawing/2014/main" id="{ADF34DC6-B348-43B3-A58D-59BEF752D813}"/>
                </a:ext>
              </a:extLst>
            </p:cNvPr>
            <p:cNvSpPr txBox="1"/>
            <p:nvPr/>
          </p:nvSpPr>
          <p:spPr>
            <a:xfrm>
              <a:off x="955744" y="4568222"/>
              <a:ext cx="769763" cy="1154162"/>
            </a:xfrm>
            <a:prstGeom prst="rect">
              <a:avLst/>
            </a:prstGeom>
            <a:noFill/>
          </p:spPr>
          <p:txBody>
            <a:bodyPr wrap="none" rtlCol="0" anchor="ctr">
              <a:spAutoFit/>
            </a:bodyPr>
            <a:lstStyle/>
            <a:p>
              <a:pPr algn="r"/>
              <a:r>
                <a:rPr lang="en-US" sz="6900" b="1" dirty="0">
                  <a:solidFill>
                    <a:schemeClr val="accent4">
                      <a:lumMod val="50000"/>
                    </a:schemeClr>
                  </a:solidFill>
                  <a:latin typeface="Poppins SemiBold" pitchFamily="2" charset="77"/>
                  <a:ea typeface="League Spartan" charset="0"/>
                  <a:cs typeface="Poppins SemiBold" pitchFamily="2" charset="77"/>
                </a:rPr>
                <a:t>4</a:t>
              </a:r>
            </a:p>
          </p:txBody>
        </p:sp>
        <p:sp>
          <p:nvSpPr>
            <p:cNvPr id="29" name="Subtitle 2">
              <a:extLst>
                <a:ext uri="{FF2B5EF4-FFF2-40B4-BE49-F238E27FC236}">
                  <a16:creationId xmlns:a16="http://schemas.microsoft.com/office/drawing/2014/main" id="{100BD07C-5F6D-496F-B6C6-97C6D42CB4DD}"/>
                </a:ext>
              </a:extLst>
            </p:cNvPr>
            <p:cNvSpPr txBox="1">
              <a:spLocks/>
            </p:cNvSpPr>
            <p:nvPr/>
          </p:nvSpPr>
          <p:spPr>
            <a:xfrm>
              <a:off x="1813543" y="4695930"/>
              <a:ext cx="2235452" cy="9325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CO" sz="1600" b="1" kern="0" dirty="0">
                  <a:solidFill>
                    <a:schemeClr val="tx1"/>
                  </a:solidFill>
                  <a:latin typeface="Calibri"/>
                  <a:ea typeface="Calibri"/>
                  <a:cs typeface="Calibri"/>
                  <a:sym typeface="Calibri"/>
                </a:rPr>
                <a:t>         RECLAMOS	</a:t>
              </a:r>
            </a:p>
            <a:p>
              <a:pPr lvl="0" defTabSz="914400">
                <a:lnSpc>
                  <a:spcPct val="90000"/>
                </a:lnSpc>
                <a:spcBef>
                  <a:spcPts val="0"/>
                </a:spcBef>
                <a:buClrTx/>
                <a:defRPr/>
              </a:pPr>
              <a:r>
                <a:rPr lang="es-CO" sz="1600" b="1" kern="0" dirty="0">
                  <a:solidFill>
                    <a:schemeClr val="tx1"/>
                  </a:solidFill>
                  <a:latin typeface="Calibri"/>
                  <a:ea typeface="Calibri"/>
                  <a:cs typeface="Calibri"/>
                  <a:sym typeface="Calibri"/>
                </a:rPr>
                <a:t>       0	</a:t>
              </a:r>
            </a:p>
            <a:p>
              <a:pPr lvl="0" defTabSz="914400">
                <a:lnSpc>
                  <a:spcPct val="90000"/>
                </a:lnSpc>
                <a:spcBef>
                  <a:spcPts val="0"/>
                </a:spcBef>
                <a:buClrTx/>
                <a:defRPr/>
              </a:pPr>
              <a:r>
                <a:rPr lang="es-CO" sz="1600" b="1" kern="0" dirty="0">
                  <a:solidFill>
                    <a:schemeClr val="tx1"/>
                  </a:solidFill>
                  <a:latin typeface="Calibri"/>
                  <a:ea typeface="Calibri"/>
                  <a:cs typeface="Calibri"/>
                  <a:sym typeface="Calibri"/>
                </a:rPr>
                <a:t>0%</a:t>
              </a:r>
            </a:p>
            <a:p>
              <a:pPr marL="0" marR="0" lvl="0" indent="0" defTabSz="914400" eaLnBrk="1" fontAlgn="auto" latinLnBrk="0" hangingPunct="1">
                <a:lnSpc>
                  <a:spcPct val="90000"/>
                </a:lnSpc>
                <a:spcBef>
                  <a:spcPts val="0"/>
                </a:spcBef>
                <a:spcAft>
                  <a:spcPts val="0"/>
                </a:spcAft>
                <a:buClrTx/>
                <a:buSzTx/>
                <a:buFontTx/>
                <a:buNone/>
                <a:tabLst/>
                <a:defRPr/>
              </a:pPr>
              <a:endParaRPr kumimoji="0" lang="es-CO" sz="1600" b="1" i="0" u="none" strike="noStrike" kern="0" cap="none" spc="0" normalizeH="0" baseline="0" noProof="0" dirty="0">
                <a:ln>
                  <a:noFill/>
                </a:ln>
                <a:solidFill>
                  <a:schemeClr val="tx1"/>
                </a:solidFill>
                <a:effectLst/>
                <a:uLnTx/>
                <a:uFillTx/>
                <a:latin typeface="Calibri"/>
                <a:ea typeface="Calibri"/>
                <a:cs typeface="Calibri"/>
                <a:sym typeface="Calibri"/>
              </a:endParaRPr>
            </a:p>
          </p:txBody>
        </p:sp>
      </p:grpSp>
      <p:grpSp>
        <p:nvGrpSpPr>
          <p:cNvPr id="32" name="Grupo 31"/>
          <p:cNvGrpSpPr/>
          <p:nvPr/>
        </p:nvGrpSpPr>
        <p:grpSpPr>
          <a:xfrm>
            <a:off x="3886687" y="3032955"/>
            <a:ext cx="3132458" cy="1716762"/>
            <a:chOff x="4335949" y="4448511"/>
            <a:chExt cx="3132458" cy="1716762"/>
          </a:xfrm>
        </p:grpSpPr>
        <p:sp>
          <p:nvSpPr>
            <p:cNvPr id="12" name="Freeform 16">
              <a:extLst>
                <a:ext uri="{FF2B5EF4-FFF2-40B4-BE49-F238E27FC236}">
                  <a16:creationId xmlns:a16="http://schemas.microsoft.com/office/drawing/2014/main" id="{CD1CF841-6204-43DD-9919-89156C7F93A5}"/>
                </a:ext>
              </a:extLst>
            </p:cNvPr>
            <p:cNvSpPr>
              <a:spLocks noChangeArrowheads="1"/>
            </p:cNvSpPr>
            <p:nvPr/>
          </p:nvSpPr>
          <p:spPr bwMode="auto">
            <a:xfrm>
              <a:off x="5046429" y="4448511"/>
              <a:ext cx="2408904" cy="1716762"/>
            </a:xfrm>
            <a:prstGeom prst="rect">
              <a:avLst/>
            </a:prstGeom>
            <a:solidFill>
              <a:schemeClr val="bg1">
                <a:lumMod val="95000"/>
              </a:schemeClr>
            </a:solidFill>
            <a:ln>
              <a:noFill/>
            </a:ln>
            <a:effectLst/>
          </p:spPr>
          <p:txBody>
            <a:bodyPr wrap="none" anchor="ctr"/>
            <a:lstStyle/>
            <a:p>
              <a:endParaRPr lang="en-US" sz="3266" dirty="0">
                <a:latin typeface="Open Sans Light" panose="020B0306030504020204" pitchFamily="34" charset="0"/>
              </a:endParaRPr>
            </a:p>
          </p:txBody>
        </p:sp>
        <p:sp>
          <p:nvSpPr>
            <p:cNvPr id="13" name="Freeform 18">
              <a:extLst>
                <a:ext uri="{FF2B5EF4-FFF2-40B4-BE49-F238E27FC236}">
                  <a16:creationId xmlns:a16="http://schemas.microsoft.com/office/drawing/2014/main" id="{6D3F9F80-C3B2-4D13-9DDE-23F1EA751D56}"/>
                </a:ext>
              </a:extLst>
            </p:cNvPr>
            <p:cNvSpPr>
              <a:spLocks noChangeArrowheads="1"/>
            </p:cNvSpPr>
            <p:nvPr/>
          </p:nvSpPr>
          <p:spPr bwMode="auto">
            <a:xfrm>
              <a:off x="4335949" y="4725443"/>
              <a:ext cx="830548" cy="1105952"/>
            </a:xfrm>
            <a:custGeom>
              <a:avLst/>
              <a:gdLst>
                <a:gd name="T0" fmla="*/ 1686 w 1687"/>
                <a:gd name="T1" fmla="*/ 2094 h 2247"/>
                <a:gd name="T2" fmla="*/ 1686 w 1687"/>
                <a:gd name="T3" fmla="*/ 2094 h 2247"/>
                <a:gd name="T4" fmla="*/ 1123 w 1687"/>
                <a:gd name="T5" fmla="*/ 2246 h 2247"/>
                <a:gd name="T6" fmla="*/ 1123 w 1687"/>
                <a:gd name="T7" fmla="*/ 2246 h 2247"/>
                <a:gd name="T8" fmla="*/ 0 w 1687"/>
                <a:gd name="T9" fmla="*/ 1123 h 2247"/>
                <a:gd name="T10" fmla="*/ 0 w 1687"/>
                <a:gd name="T11" fmla="*/ 1123 h 2247"/>
                <a:gd name="T12" fmla="*/ 1123 w 1687"/>
                <a:gd name="T13" fmla="*/ 0 h 2247"/>
                <a:gd name="T14" fmla="*/ 1123 w 1687"/>
                <a:gd name="T15" fmla="*/ 0 h 2247"/>
                <a:gd name="T16" fmla="*/ 1686 w 1687"/>
                <a:gd name="T17" fmla="*/ 151 h 2247"/>
                <a:gd name="T18" fmla="*/ 1686 w 1687"/>
                <a:gd name="T19" fmla="*/ 2094 h 2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7" h="2247">
                  <a:moveTo>
                    <a:pt x="1686" y="2094"/>
                  </a:moveTo>
                  <a:lnTo>
                    <a:pt x="1686" y="2094"/>
                  </a:lnTo>
                  <a:cubicBezTo>
                    <a:pt x="1522" y="2188"/>
                    <a:pt x="1325" y="2246"/>
                    <a:pt x="1123" y="2246"/>
                  </a:cubicBezTo>
                  <a:lnTo>
                    <a:pt x="1123" y="2246"/>
                  </a:lnTo>
                  <a:cubicBezTo>
                    <a:pt x="503" y="2246"/>
                    <a:pt x="0" y="1743"/>
                    <a:pt x="0" y="1123"/>
                  </a:cubicBezTo>
                  <a:lnTo>
                    <a:pt x="0" y="1123"/>
                  </a:lnTo>
                  <a:cubicBezTo>
                    <a:pt x="0" y="503"/>
                    <a:pt x="503" y="0"/>
                    <a:pt x="1123" y="0"/>
                  </a:cubicBezTo>
                  <a:lnTo>
                    <a:pt x="1123" y="0"/>
                  </a:lnTo>
                  <a:cubicBezTo>
                    <a:pt x="1328" y="0"/>
                    <a:pt x="1521" y="55"/>
                    <a:pt x="1686" y="151"/>
                  </a:cubicBezTo>
                  <a:lnTo>
                    <a:pt x="1686" y="2094"/>
                  </a:lnTo>
                </a:path>
              </a:pathLst>
            </a:custGeom>
            <a:solidFill>
              <a:schemeClr val="accent5"/>
            </a:solidFill>
            <a:ln>
              <a:noFill/>
            </a:ln>
            <a:effectLst/>
          </p:spPr>
          <p:txBody>
            <a:bodyPr wrap="none" anchor="ctr"/>
            <a:lstStyle/>
            <a:p>
              <a:endParaRPr lang="en-US" sz="3266" dirty="0">
                <a:latin typeface="Open Sans Light" panose="020B0306030504020204" pitchFamily="34" charset="0"/>
              </a:endParaRPr>
            </a:p>
          </p:txBody>
        </p:sp>
        <p:sp>
          <p:nvSpPr>
            <p:cNvPr id="19" name="TextBox 22">
              <a:extLst>
                <a:ext uri="{FF2B5EF4-FFF2-40B4-BE49-F238E27FC236}">
                  <a16:creationId xmlns:a16="http://schemas.microsoft.com/office/drawing/2014/main" id="{82287C18-F7CC-43B1-AE12-8B04FD860A8B}"/>
                </a:ext>
              </a:extLst>
            </p:cNvPr>
            <p:cNvSpPr txBox="1"/>
            <p:nvPr/>
          </p:nvSpPr>
          <p:spPr>
            <a:xfrm>
              <a:off x="4355571" y="4729811"/>
              <a:ext cx="753732" cy="1154162"/>
            </a:xfrm>
            <a:prstGeom prst="rect">
              <a:avLst/>
            </a:prstGeom>
            <a:noFill/>
          </p:spPr>
          <p:txBody>
            <a:bodyPr wrap="none" rtlCol="0" anchor="ctr">
              <a:spAutoFit/>
            </a:bodyPr>
            <a:lstStyle/>
            <a:p>
              <a:pPr algn="r"/>
              <a:r>
                <a:rPr lang="en-US" sz="6900" b="1" dirty="0">
                  <a:solidFill>
                    <a:schemeClr val="accent5">
                      <a:lumMod val="50000"/>
                    </a:schemeClr>
                  </a:solidFill>
                  <a:latin typeface="Poppins SemiBold" pitchFamily="2" charset="77"/>
                  <a:ea typeface="League Spartan" charset="0"/>
                  <a:cs typeface="Poppins SemiBold" pitchFamily="2" charset="77"/>
                </a:rPr>
                <a:t>5</a:t>
              </a:r>
            </a:p>
          </p:txBody>
        </p:sp>
        <p:sp>
          <p:nvSpPr>
            <p:cNvPr id="31" name="Subtitle 2">
              <a:extLst>
                <a:ext uri="{FF2B5EF4-FFF2-40B4-BE49-F238E27FC236}">
                  <a16:creationId xmlns:a16="http://schemas.microsoft.com/office/drawing/2014/main" id="{0C03989B-C1DB-4F9F-983A-B4F94031C634}"/>
                </a:ext>
              </a:extLst>
            </p:cNvPr>
            <p:cNvSpPr txBox="1">
              <a:spLocks/>
            </p:cNvSpPr>
            <p:nvPr/>
          </p:nvSpPr>
          <p:spPr>
            <a:xfrm>
              <a:off x="5290914" y="4914081"/>
              <a:ext cx="2177493" cy="9325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ES" sz="1600" b="1" kern="0" dirty="0">
                  <a:solidFill>
                    <a:schemeClr val="tx1"/>
                  </a:solidFill>
                  <a:latin typeface="Calibri"/>
                  <a:ea typeface="Calibri"/>
                  <a:cs typeface="Calibri"/>
                  <a:sym typeface="Calibri"/>
                </a:rPr>
                <a:t>           SUGERENCIAS 	</a:t>
              </a:r>
            </a:p>
            <a:p>
              <a:pPr lvl="0" defTabSz="914400">
                <a:lnSpc>
                  <a:spcPct val="90000"/>
                </a:lnSpc>
                <a:spcBef>
                  <a:spcPts val="0"/>
                </a:spcBef>
                <a:buClrTx/>
                <a:defRPr/>
              </a:pPr>
              <a:r>
                <a:rPr lang="es-ES" sz="1600" b="1" kern="0" dirty="0">
                  <a:solidFill>
                    <a:schemeClr val="tx1"/>
                  </a:solidFill>
                  <a:latin typeface="Calibri"/>
                  <a:ea typeface="Calibri"/>
                  <a:cs typeface="Calibri"/>
                  <a:sym typeface="Calibri"/>
                </a:rPr>
                <a:t>       0	</a:t>
              </a:r>
            </a:p>
            <a:p>
              <a:pPr lvl="0" defTabSz="914400">
                <a:lnSpc>
                  <a:spcPct val="90000"/>
                </a:lnSpc>
                <a:spcBef>
                  <a:spcPts val="0"/>
                </a:spcBef>
                <a:buClrTx/>
                <a:defRPr/>
              </a:pPr>
              <a:r>
                <a:rPr lang="es-ES" sz="1600" b="1" kern="0" dirty="0">
                  <a:solidFill>
                    <a:schemeClr val="tx1"/>
                  </a:solidFill>
                  <a:latin typeface="Calibri"/>
                  <a:ea typeface="Calibri"/>
                  <a:cs typeface="Calibri"/>
                  <a:sym typeface="Calibri"/>
                </a:rPr>
                <a:t>0%</a:t>
              </a:r>
            </a:p>
            <a:p>
              <a:pPr marL="0" marR="0" lvl="0" indent="0" algn="ctr" defTabSz="914400" eaLnBrk="1" fontAlgn="auto" latinLnBrk="0" hangingPunct="1">
                <a:lnSpc>
                  <a:spcPct val="90000"/>
                </a:lnSpc>
                <a:spcBef>
                  <a:spcPts val="0"/>
                </a:spcBef>
                <a:spcAft>
                  <a:spcPts val="0"/>
                </a:spcAft>
                <a:buClrTx/>
                <a:buSzTx/>
                <a:buFontTx/>
                <a:buNone/>
                <a:tabLst/>
                <a:defRPr/>
              </a:pPr>
              <a:endParaRPr kumimoji="0" lang="es-ES" sz="1600" b="1" i="0" u="none" strike="noStrike" kern="0" cap="none" spc="0" normalizeH="0" baseline="0" noProof="0" dirty="0">
                <a:ln>
                  <a:noFill/>
                </a:ln>
                <a:solidFill>
                  <a:schemeClr val="tx1"/>
                </a:solidFill>
                <a:effectLst/>
                <a:uLnTx/>
                <a:uFillTx/>
                <a:latin typeface="Calibri"/>
                <a:ea typeface="Calibri"/>
                <a:cs typeface="Calibri"/>
                <a:sym typeface="Calibri"/>
              </a:endParaRPr>
            </a:p>
          </p:txBody>
        </p:sp>
      </p:grpSp>
      <p:grpSp>
        <p:nvGrpSpPr>
          <p:cNvPr id="34" name="Grupo 33"/>
          <p:cNvGrpSpPr/>
          <p:nvPr/>
        </p:nvGrpSpPr>
        <p:grpSpPr>
          <a:xfrm>
            <a:off x="7466283" y="3065083"/>
            <a:ext cx="3037192" cy="1716762"/>
            <a:chOff x="8025767" y="4253200"/>
            <a:chExt cx="3037192" cy="1716762"/>
          </a:xfrm>
        </p:grpSpPr>
        <p:sp>
          <p:nvSpPr>
            <p:cNvPr id="8" name="Freeform 13">
              <a:extLst>
                <a:ext uri="{FF2B5EF4-FFF2-40B4-BE49-F238E27FC236}">
                  <a16:creationId xmlns:a16="http://schemas.microsoft.com/office/drawing/2014/main" id="{C43962E1-23CC-4EE5-8CA3-42DABE43B331}"/>
                </a:ext>
              </a:extLst>
            </p:cNvPr>
            <p:cNvSpPr>
              <a:spLocks noChangeArrowheads="1"/>
            </p:cNvSpPr>
            <p:nvPr/>
          </p:nvSpPr>
          <p:spPr bwMode="auto">
            <a:xfrm>
              <a:off x="8654055" y="4253200"/>
              <a:ext cx="2408904" cy="1716762"/>
            </a:xfrm>
            <a:prstGeom prst="rect">
              <a:avLst/>
            </a:prstGeom>
            <a:solidFill>
              <a:schemeClr val="bg1">
                <a:lumMod val="95000"/>
              </a:schemeClr>
            </a:solidFill>
            <a:ln>
              <a:noFill/>
            </a:ln>
            <a:effectLst/>
          </p:spPr>
          <p:txBody>
            <a:bodyPr wrap="none" anchor="ctr"/>
            <a:lstStyle/>
            <a:p>
              <a:endParaRPr lang="en-US" sz="3266" dirty="0">
                <a:latin typeface="Open Sans Light" panose="020B0306030504020204" pitchFamily="34" charset="0"/>
              </a:endParaRPr>
            </a:p>
          </p:txBody>
        </p:sp>
        <p:sp>
          <p:nvSpPr>
            <p:cNvPr id="9" name="Freeform 15">
              <a:extLst>
                <a:ext uri="{FF2B5EF4-FFF2-40B4-BE49-F238E27FC236}">
                  <a16:creationId xmlns:a16="http://schemas.microsoft.com/office/drawing/2014/main" id="{946A8150-DADB-410B-9E6E-CA6D8CF8998E}"/>
                </a:ext>
              </a:extLst>
            </p:cNvPr>
            <p:cNvSpPr>
              <a:spLocks noChangeArrowheads="1"/>
            </p:cNvSpPr>
            <p:nvPr/>
          </p:nvSpPr>
          <p:spPr bwMode="auto">
            <a:xfrm>
              <a:off x="8107194" y="4385624"/>
              <a:ext cx="587673" cy="1175345"/>
            </a:xfrm>
            <a:custGeom>
              <a:avLst/>
              <a:gdLst>
                <a:gd name="T0" fmla="*/ 1193 w 1194"/>
                <a:gd name="T1" fmla="*/ 2387 h 2388"/>
                <a:gd name="T2" fmla="*/ 1193 w 1194"/>
                <a:gd name="T3" fmla="*/ 2387 h 2388"/>
                <a:gd name="T4" fmla="*/ 0 w 1194"/>
                <a:gd name="T5" fmla="*/ 1193 h 2388"/>
                <a:gd name="T6" fmla="*/ 0 w 1194"/>
                <a:gd name="T7" fmla="*/ 1193 h 2388"/>
                <a:gd name="T8" fmla="*/ 1193 w 1194"/>
                <a:gd name="T9" fmla="*/ 0 h 2388"/>
                <a:gd name="T10" fmla="*/ 1193 w 1194"/>
                <a:gd name="T11" fmla="*/ 2387 h 2388"/>
              </a:gdLst>
              <a:ahLst/>
              <a:cxnLst>
                <a:cxn ang="0">
                  <a:pos x="T0" y="T1"/>
                </a:cxn>
                <a:cxn ang="0">
                  <a:pos x="T2" y="T3"/>
                </a:cxn>
                <a:cxn ang="0">
                  <a:pos x="T4" y="T5"/>
                </a:cxn>
                <a:cxn ang="0">
                  <a:pos x="T6" y="T7"/>
                </a:cxn>
                <a:cxn ang="0">
                  <a:pos x="T8" y="T9"/>
                </a:cxn>
                <a:cxn ang="0">
                  <a:pos x="T10" y="T11"/>
                </a:cxn>
              </a:cxnLst>
              <a:rect l="0" t="0" r="r" b="b"/>
              <a:pathLst>
                <a:path w="1194" h="2388">
                  <a:moveTo>
                    <a:pt x="1193" y="2387"/>
                  </a:moveTo>
                  <a:lnTo>
                    <a:pt x="1193" y="2387"/>
                  </a:lnTo>
                  <a:cubicBezTo>
                    <a:pt x="534" y="2387"/>
                    <a:pt x="0" y="1852"/>
                    <a:pt x="0" y="1193"/>
                  </a:cubicBezTo>
                  <a:lnTo>
                    <a:pt x="0" y="1193"/>
                  </a:lnTo>
                  <a:cubicBezTo>
                    <a:pt x="0" y="534"/>
                    <a:pt x="534" y="0"/>
                    <a:pt x="1193" y="0"/>
                  </a:cubicBezTo>
                  <a:lnTo>
                    <a:pt x="1193" y="2387"/>
                  </a:lnTo>
                </a:path>
              </a:pathLst>
            </a:custGeom>
            <a:solidFill>
              <a:schemeClr val="accent6">
                <a:lumMod val="75000"/>
              </a:schemeClr>
            </a:solidFill>
            <a:ln>
              <a:noFill/>
            </a:ln>
            <a:effectLst/>
          </p:spPr>
          <p:txBody>
            <a:bodyPr wrap="none" anchor="ctr"/>
            <a:lstStyle/>
            <a:p>
              <a:endParaRPr lang="en-US" sz="3266" dirty="0">
                <a:latin typeface="Open Sans Light" panose="020B0306030504020204" pitchFamily="34" charset="0"/>
              </a:endParaRPr>
            </a:p>
          </p:txBody>
        </p:sp>
        <p:sp>
          <p:nvSpPr>
            <p:cNvPr id="21" name="TextBox 24">
              <a:extLst>
                <a:ext uri="{FF2B5EF4-FFF2-40B4-BE49-F238E27FC236}">
                  <a16:creationId xmlns:a16="http://schemas.microsoft.com/office/drawing/2014/main" id="{D827597E-539D-43D6-96C4-34833E50796A}"/>
                </a:ext>
              </a:extLst>
            </p:cNvPr>
            <p:cNvSpPr txBox="1"/>
            <p:nvPr/>
          </p:nvSpPr>
          <p:spPr>
            <a:xfrm>
              <a:off x="8025767" y="4479921"/>
              <a:ext cx="750526" cy="1154162"/>
            </a:xfrm>
            <a:prstGeom prst="rect">
              <a:avLst/>
            </a:prstGeom>
            <a:noFill/>
          </p:spPr>
          <p:txBody>
            <a:bodyPr wrap="none" rtlCol="0" anchor="ctr">
              <a:spAutoFit/>
            </a:bodyPr>
            <a:lstStyle/>
            <a:p>
              <a:pPr algn="r"/>
              <a:r>
                <a:rPr lang="en-US" sz="6900" b="1" dirty="0">
                  <a:solidFill>
                    <a:schemeClr val="accent6">
                      <a:lumMod val="10000"/>
                    </a:schemeClr>
                  </a:solidFill>
                  <a:latin typeface="Poppins SemiBold" pitchFamily="2" charset="77"/>
                  <a:ea typeface="League Spartan" charset="0"/>
                  <a:cs typeface="Poppins SemiBold" pitchFamily="2" charset="77"/>
                </a:rPr>
                <a:t>6</a:t>
              </a:r>
            </a:p>
          </p:txBody>
        </p:sp>
        <p:sp>
          <p:nvSpPr>
            <p:cNvPr id="33" name="Subtitle 2">
              <a:extLst>
                <a:ext uri="{FF2B5EF4-FFF2-40B4-BE49-F238E27FC236}">
                  <a16:creationId xmlns:a16="http://schemas.microsoft.com/office/drawing/2014/main" id="{52B44FB7-F1BE-41D9-B389-B34CBDA72644}"/>
                </a:ext>
              </a:extLst>
            </p:cNvPr>
            <p:cNvSpPr txBox="1">
              <a:spLocks/>
            </p:cNvSpPr>
            <p:nvPr/>
          </p:nvSpPr>
          <p:spPr>
            <a:xfrm>
              <a:off x="8931178" y="4721675"/>
              <a:ext cx="1854658" cy="9325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CO" sz="1600" b="1" kern="0" dirty="0">
                  <a:solidFill>
                    <a:schemeClr val="tx1"/>
                  </a:solidFill>
                  <a:latin typeface="Calibri"/>
                  <a:ea typeface="Calibri"/>
                  <a:cs typeface="Calibri"/>
                  <a:sym typeface="Calibri"/>
                </a:rPr>
                <a:t>DENUNCIAS</a:t>
              </a:r>
            </a:p>
            <a:p>
              <a:pPr lvl="0" defTabSz="914400">
                <a:lnSpc>
                  <a:spcPct val="90000"/>
                </a:lnSpc>
                <a:spcBef>
                  <a:spcPts val="0"/>
                </a:spcBef>
                <a:buClrTx/>
                <a:defRPr/>
              </a:pPr>
              <a:r>
                <a:rPr lang="es-CO" sz="1600" b="1" kern="0" dirty="0">
                  <a:solidFill>
                    <a:schemeClr val="tx1"/>
                  </a:solidFill>
                  <a:latin typeface="Calibri"/>
                  <a:ea typeface="Calibri"/>
                  <a:cs typeface="Calibri"/>
                  <a:sym typeface="Calibri"/>
                </a:rPr>
                <a:t>       0	</a:t>
              </a:r>
            </a:p>
            <a:p>
              <a:pPr lvl="0" defTabSz="914400">
                <a:lnSpc>
                  <a:spcPct val="90000"/>
                </a:lnSpc>
                <a:spcBef>
                  <a:spcPts val="0"/>
                </a:spcBef>
                <a:buClrTx/>
                <a:defRPr/>
              </a:pPr>
              <a:r>
                <a:rPr lang="es-CO" sz="1600" b="1" kern="0" dirty="0">
                  <a:solidFill>
                    <a:schemeClr val="tx1"/>
                  </a:solidFill>
                  <a:latin typeface="Calibri"/>
                  <a:ea typeface="Calibri"/>
                  <a:cs typeface="Calibri"/>
                  <a:sym typeface="Calibri"/>
                </a:rPr>
                <a:t>0%</a:t>
              </a:r>
            </a:p>
            <a:p>
              <a:pPr marL="0" marR="0" lvl="0" indent="0" algn="ctr" defTabSz="914400" eaLnBrk="1" fontAlgn="auto" latinLnBrk="0" hangingPunct="1">
                <a:lnSpc>
                  <a:spcPct val="90000"/>
                </a:lnSpc>
                <a:spcBef>
                  <a:spcPts val="0"/>
                </a:spcBef>
                <a:spcAft>
                  <a:spcPts val="0"/>
                </a:spcAft>
                <a:buClrTx/>
                <a:buSzTx/>
                <a:buFontTx/>
                <a:buNone/>
                <a:tabLst/>
                <a:defRPr/>
              </a:pPr>
              <a:endParaRPr kumimoji="0" lang="es-CO" sz="1600" b="1" i="0" u="none" strike="noStrike" kern="0" cap="none" spc="0" normalizeH="0" baseline="0" noProof="0" dirty="0">
                <a:ln>
                  <a:noFill/>
                </a:ln>
                <a:solidFill>
                  <a:schemeClr val="tx1"/>
                </a:solidFill>
                <a:effectLst/>
                <a:uLnTx/>
                <a:uFillTx/>
                <a:latin typeface="Calibri"/>
                <a:ea typeface="Calibri"/>
                <a:cs typeface="Calibri"/>
                <a:sym typeface="Calibri"/>
              </a:endParaRPr>
            </a:p>
          </p:txBody>
        </p:sp>
      </p:grpSp>
      <p:grpSp>
        <p:nvGrpSpPr>
          <p:cNvPr id="35" name="Grupo 34"/>
          <p:cNvGrpSpPr/>
          <p:nvPr/>
        </p:nvGrpSpPr>
        <p:grpSpPr>
          <a:xfrm>
            <a:off x="746181" y="4781845"/>
            <a:ext cx="2955765" cy="1547497"/>
            <a:chOff x="8107194" y="4253200"/>
            <a:chExt cx="2955765" cy="1716762"/>
          </a:xfrm>
        </p:grpSpPr>
        <p:sp>
          <p:nvSpPr>
            <p:cNvPr id="36" name="Freeform 13">
              <a:extLst>
                <a:ext uri="{FF2B5EF4-FFF2-40B4-BE49-F238E27FC236}">
                  <a16:creationId xmlns:a16="http://schemas.microsoft.com/office/drawing/2014/main" id="{C43962E1-23CC-4EE5-8CA3-42DABE43B331}"/>
                </a:ext>
              </a:extLst>
            </p:cNvPr>
            <p:cNvSpPr>
              <a:spLocks noChangeArrowheads="1"/>
            </p:cNvSpPr>
            <p:nvPr/>
          </p:nvSpPr>
          <p:spPr bwMode="auto">
            <a:xfrm>
              <a:off x="8654055" y="4253200"/>
              <a:ext cx="2408904" cy="1716762"/>
            </a:xfrm>
            <a:prstGeom prst="rect">
              <a:avLst/>
            </a:prstGeom>
            <a:solidFill>
              <a:schemeClr val="bg1">
                <a:lumMod val="95000"/>
              </a:schemeClr>
            </a:solidFill>
            <a:ln>
              <a:noFill/>
            </a:ln>
            <a:effectLst/>
          </p:spPr>
          <p:txBody>
            <a:bodyPr wrap="none" anchor="ctr"/>
            <a:lstStyle/>
            <a:p>
              <a:endParaRPr lang="en-US" sz="3266" dirty="0">
                <a:latin typeface="Open Sans Light" panose="020B0306030504020204" pitchFamily="34" charset="0"/>
              </a:endParaRPr>
            </a:p>
          </p:txBody>
        </p:sp>
        <p:sp>
          <p:nvSpPr>
            <p:cNvPr id="37" name="Freeform 15">
              <a:extLst>
                <a:ext uri="{FF2B5EF4-FFF2-40B4-BE49-F238E27FC236}">
                  <a16:creationId xmlns:a16="http://schemas.microsoft.com/office/drawing/2014/main" id="{946A8150-DADB-410B-9E6E-CA6D8CF8998E}"/>
                </a:ext>
              </a:extLst>
            </p:cNvPr>
            <p:cNvSpPr>
              <a:spLocks noChangeArrowheads="1"/>
            </p:cNvSpPr>
            <p:nvPr/>
          </p:nvSpPr>
          <p:spPr bwMode="auto">
            <a:xfrm>
              <a:off x="8107194" y="4385624"/>
              <a:ext cx="587673" cy="1175345"/>
            </a:xfrm>
            <a:custGeom>
              <a:avLst/>
              <a:gdLst>
                <a:gd name="T0" fmla="*/ 1193 w 1194"/>
                <a:gd name="T1" fmla="*/ 2387 h 2388"/>
                <a:gd name="T2" fmla="*/ 1193 w 1194"/>
                <a:gd name="T3" fmla="*/ 2387 h 2388"/>
                <a:gd name="T4" fmla="*/ 0 w 1194"/>
                <a:gd name="T5" fmla="*/ 1193 h 2388"/>
                <a:gd name="T6" fmla="*/ 0 w 1194"/>
                <a:gd name="T7" fmla="*/ 1193 h 2388"/>
                <a:gd name="T8" fmla="*/ 1193 w 1194"/>
                <a:gd name="T9" fmla="*/ 0 h 2388"/>
                <a:gd name="T10" fmla="*/ 1193 w 1194"/>
                <a:gd name="T11" fmla="*/ 2387 h 2388"/>
              </a:gdLst>
              <a:ahLst/>
              <a:cxnLst>
                <a:cxn ang="0">
                  <a:pos x="T0" y="T1"/>
                </a:cxn>
                <a:cxn ang="0">
                  <a:pos x="T2" y="T3"/>
                </a:cxn>
                <a:cxn ang="0">
                  <a:pos x="T4" y="T5"/>
                </a:cxn>
                <a:cxn ang="0">
                  <a:pos x="T6" y="T7"/>
                </a:cxn>
                <a:cxn ang="0">
                  <a:pos x="T8" y="T9"/>
                </a:cxn>
                <a:cxn ang="0">
                  <a:pos x="T10" y="T11"/>
                </a:cxn>
              </a:cxnLst>
              <a:rect l="0" t="0" r="r" b="b"/>
              <a:pathLst>
                <a:path w="1194" h="2388">
                  <a:moveTo>
                    <a:pt x="1193" y="2387"/>
                  </a:moveTo>
                  <a:lnTo>
                    <a:pt x="1193" y="2387"/>
                  </a:lnTo>
                  <a:cubicBezTo>
                    <a:pt x="534" y="2387"/>
                    <a:pt x="0" y="1852"/>
                    <a:pt x="0" y="1193"/>
                  </a:cubicBezTo>
                  <a:lnTo>
                    <a:pt x="0" y="1193"/>
                  </a:lnTo>
                  <a:cubicBezTo>
                    <a:pt x="0" y="534"/>
                    <a:pt x="534" y="0"/>
                    <a:pt x="1193" y="0"/>
                  </a:cubicBezTo>
                  <a:lnTo>
                    <a:pt x="1193" y="2387"/>
                  </a:lnTo>
                </a:path>
              </a:pathLst>
            </a:custGeom>
            <a:solidFill>
              <a:schemeClr val="accent6">
                <a:lumMod val="75000"/>
              </a:schemeClr>
            </a:solidFill>
            <a:ln>
              <a:noFill/>
            </a:ln>
            <a:effectLst/>
          </p:spPr>
          <p:txBody>
            <a:bodyPr wrap="none" anchor="ctr"/>
            <a:lstStyle/>
            <a:p>
              <a:endParaRPr lang="en-US" sz="3266" dirty="0">
                <a:latin typeface="Open Sans Light" panose="020B0306030504020204" pitchFamily="34" charset="0"/>
              </a:endParaRPr>
            </a:p>
          </p:txBody>
        </p:sp>
        <p:sp>
          <p:nvSpPr>
            <p:cNvPr id="38" name="TextBox 24">
              <a:extLst>
                <a:ext uri="{FF2B5EF4-FFF2-40B4-BE49-F238E27FC236}">
                  <a16:creationId xmlns:a16="http://schemas.microsoft.com/office/drawing/2014/main" id="{D827597E-539D-43D6-96C4-34833E50796A}"/>
                </a:ext>
              </a:extLst>
            </p:cNvPr>
            <p:cNvSpPr txBox="1"/>
            <p:nvPr/>
          </p:nvSpPr>
          <p:spPr>
            <a:xfrm>
              <a:off x="8107519" y="4479921"/>
              <a:ext cx="668774" cy="1154162"/>
            </a:xfrm>
            <a:prstGeom prst="rect">
              <a:avLst/>
            </a:prstGeom>
            <a:noFill/>
          </p:spPr>
          <p:txBody>
            <a:bodyPr wrap="none" rtlCol="0" anchor="ctr">
              <a:spAutoFit/>
            </a:bodyPr>
            <a:lstStyle/>
            <a:p>
              <a:pPr algn="r"/>
              <a:r>
                <a:rPr lang="en-US" sz="6900" b="1" dirty="0">
                  <a:solidFill>
                    <a:schemeClr val="accent6">
                      <a:lumMod val="10000"/>
                    </a:schemeClr>
                  </a:solidFill>
                  <a:latin typeface="Poppins SemiBold" pitchFamily="2" charset="77"/>
                  <a:ea typeface="League Spartan" charset="0"/>
                  <a:cs typeface="Poppins SemiBold" pitchFamily="2" charset="77"/>
                </a:rPr>
                <a:t>7</a:t>
              </a:r>
            </a:p>
          </p:txBody>
        </p:sp>
        <p:sp>
          <p:nvSpPr>
            <p:cNvPr id="39" name="Subtitle 2">
              <a:extLst>
                <a:ext uri="{FF2B5EF4-FFF2-40B4-BE49-F238E27FC236}">
                  <a16:creationId xmlns:a16="http://schemas.microsoft.com/office/drawing/2014/main" id="{52B44FB7-F1BE-41D9-B389-B34CBDA72644}"/>
                </a:ext>
              </a:extLst>
            </p:cNvPr>
            <p:cNvSpPr txBox="1">
              <a:spLocks/>
            </p:cNvSpPr>
            <p:nvPr/>
          </p:nvSpPr>
          <p:spPr>
            <a:xfrm>
              <a:off x="8931178" y="4721674"/>
              <a:ext cx="1854658" cy="1034567"/>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CO" sz="1600" b="1" kern="0" dirty="0">
                  <a:solidFill>
                    <a:schemeClr val="tx1"/>
                  </a:solidFill>
                  <a:latin typeface="Calibri"/>
                  <a:ea typeface="Calibri"/>
                  <a:cs typeface="Calibri"/>
                  <a:sym typeface="Calibri"/>
                </a:rPr>
                <a:t>    OTRO	</a:t>
              </a:r>
            </a:p>
            <a:p>
              <a:pPr lvl="0" defTabSz="914400">
                <a:lnSpc>
                  <a:spcPct val="90000"/>
                </a:lnSpc>
                <a:spcBef>
                  <a:spcPts val="0"/>
                </a:spcBef>
                <a:buClrTx/>
                <a:defRPr/>
              </a:pPr>
              <a:r>
                <a:rPr lang="es-CO" sz="1600" b="1" kern="0" dirty="0">
                  <a:solidFill>
                    <a:schemeClr val="tx1"/>
                  </a:solidFill>
                  <a:latin typeface="Calibri"/>
                  <a:ea typeface="Calibri"/>
                  <a:cs typeface="Calibri"/>
                  <a:sym typeface="Calibri"/>
                </a:rPr>
                <a:t>35</a:t>
              </a:r>
            </a:p>
            <a:p>
              <a:pPr lvl="0" defTabSz="914400">
                <a:lnSpc>
                  <a:spcPct val="90000"/>
                </a:lnSpc>
                <a:spcBef>
                  <a:spcPts val="0"/>
                </a:spcBef>
                <a:buClrTx/>
                <a:defRPr/>
              </a:pPr>
              <a:r>
                <a:rPr lang="es-CO" sz="1600" b="1" kern="0" dirty="0">
                  <a:solidFill>
                    <a:schemeClr val="tx1"/>
                  </a:solidFill>
                  <a:latin typeface="Calibri"/>
                  <a:ea typeface="Calibri"/>
                  <a:cs typeface="Calibri"/>
                  <a:sym typeface="Calibri"/>
                </a:rPr>
                <a:t>26%</a:t>
              </a:r>
            </a:p>
            <a:p>
              <a:pPr marL="0" marR="0" lvl="0" indent="0" algn="ctr" defTabSz="914400" eaLnBrk="1" fontAlgn="auto" latinLnBrk="0" hangingPunct="1">
                <a:lnSpc>
                  <a:spcPct val="90000"/>
                </a:lnSpc>
                <a:spcBef>
                  <a:spcPts val="0"/>
                </a:spcBef>
                <a:spcAft>
                  <a:spcPts val="0"/>
                </a:spcAft>
                <a:buClrTx/>
                <a:buSzTx/>
                <a:buFontTx/>
                <a:buNone/>
                <a:tabLst/>
                <a:defRPr/>
              </a:pPr>
              <a:endParaRPr kumimoji="0" lang="es-CO" sz="1600" b="1" i="0" u="none" strike="noStrike" kern="0" cap="none" spc="0" normalizeH="0" baseline="0" noProof="0" dirty="0">
                <a:ln>
                  <a:noFill/>
                </a:ln>
                <a:solidFill>
                  <a:schemeClr val="tx1"/>
                </a:solidFill>
                <a:effectLst/>
                <a:uLnTx/>
                <a:uFillTx/>
                <a:latin typeface="Calibri"/>
                <a:ea typeface="Calibri"/>
                <a:cs typeface="Calibri"/>
                <a:sym typeface="Calibri"/>
              </a:endParaRPr>
            </a:p>
          </p:txBody>
        </p:sp>
      </p:grpSp>
      <p:pic>
        <p:nvPicPr>
          <p:cNvPr id="15" name="Imagen 14"/>
          <p:cNvPicPr>
            <a:picLocks noChangeAspect="1"/>
          </p:cNvPicPr>
          <p:nvPr/>
        </p:nvPicPr>
        <p:blipFill>
          <a:blip r:embed="rId2"/>
          <a:stretch>
            <a:fillRect/>
          </a:stretch>
        </p:blipFill>
        <p:spPr>
          <a:xfrm>
            <a:off x="5398133" y="4928136"/>
            <a:ext cx="1621012" cy="1484550"/>
          </a:xfrm>
          <a:prstGeom prst="rect">
            <a:avLst/>
          </a:prstGeom>
        </p:spPr>
      </p:pic>
    </p:spTree>
    <p:extLst>
      <p:ext uri="{BB962C8B-B14F-4D97-AF65-F5344CB8AC3E}">
        <p14:creationId xmlns:p14="http://schemas.microsoft.com/office/powerpoint/2010/main" val="2704354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562595" y="3143553"/>
            <a:ext cx="11122382" cy="2677656"/>
          </a:xfrm>
          <a:prstGeom prst="rect">
            <a:avLst/>
          </a:prstGeom>
        </p:spPr>
        <p:txBody>
          <a:bodyPr wrap="square">
            <a:spAutoFit/>
          </a:bodyPr>
          <a:lstStyle/>
          <a:p>
            <a:pPr algn="just"/>
            <a:r>
              <a:rPr lang="es-CO" dirty="0"/>
              <a:t>Durante el mes de mayo de 2023, las peticiones de información: Representan el 42% del total de PQRS recibidas. Estas solicitudes indican un interés por obtener información específica por parte de los usuarios, como datos, documentos o detalles sobre procedimientos.</a:t>
            </a:r>
          </a:p>
          <a:p>
            <a:pPr algn="just"/>
            <a:endParaRPr lang="es-CO" dirty="0"/>
          </a:p>
          <a:p>
            <a:pPr algn="just"/>
            <a:r>
              <a:rPr lang="es-CO" dirty="0"/>
              <a:t>Peticiones de Interés Particular: Constituyen el 33% del total de PQRS recibidas. Esto sugiere que una parte significativa de las solicitudes se enfoca en necesidades individuales o situaciones particulares de los usuarios, como cambios personales en su relación con la institución, transferencias, homologaciones, validaciones por suficiencia entre otros.</a:t>
            </a:r>
          </a:p>
          <a:p>
            <a:pPr algn="just"/>
            <a:endParaRPr lang="es-CO" dirty="0"/>
          </a:p>
          <a:p>
            <a:pPr algn="just"/>
            <a:r>
              <a:rPr lang="es-CO" dirty="0"/>
              <a:t>Quejas, Reclamos, Sugerencias y Denuncias: No se registran casos en ninguna de estas categorías durante el mes de mayo de 2023.</a:t>
            </a:r>
          </a:p>
          <a:p>
            <a:pPr algn="just"/>
            <a:endParaRPr lang="es-CO" dirty="0"/>
          </a:p>
          <a:p>
            <a:pPr algn="just"/>
            <a:r>
              <a:rPr lang="es-CO" dirty="0"/>
              <a:t>Otros: Representa el 26% del total de PQRS y es una categoría amplia que incluye invitaciones, información relacionada con capacitaciones externas, que no encajan directamente en las categorías predefinidas anteriores. Esto podría incluir solicitudes de servicios no cubiertos en las categorías mencionadas anteriormente o consultas que no se ajustan a una categoría específica.</a:t>
            </a:r>
          </a:p>
        </p:txBody>
      </p:sp>
      <p:graphicFrame>
        <p:nvGraphicFramePr>
          <p:cNvPr id="9" name="Gráfico 8"/>
          <p:cNvGraphicFramePr>
            <a:graphicFrameLocks/>
          </p:cNvGraphicFramePr>
          <p:nvPr>
            <p:extLst>
              <p:ext uri="{D42A27DB-BD31-4B8C-83A1-F6EECF244321}">
                <p14:modId xmlns:p14="http://schemas.microsoft.com/office/powerpoint/2010/main" val="1336675658"/>
              </p:ext>
            </p:extLst>
          </p:nvPr>
        </p:nvGraphicFramePr>
        <p:xfrm>
          <a:off x="2075293" y="358589"/>
          <a:ext cx="6734176" cy="26003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511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59516" y="248776"/>
            <a:ext cx="2985113" cy="984885"/>
          </a:xfrm>
          <a:prstGeom prst="rect">
            <a:avLst/>
          </a:prstGeom>
        </p:spPr>
        <p:txBody>
          <a:bodyPr wrap="none">
            <a:spAutoFit/>
          </a:bodyPr>
          <a:lstStyle/>
          <a:p>
            <a:r>
              <a:rPr lang="pt-BR" sz="5800" dirty="0">
                <a:latin typeface="MyriadPro-Regular" panose="020B0503030403020204" pitchFamily="34" charset="0"/>
              </a:rPr>
              <a:t>P Q R S D</a:t>
            </a:r>
            <a:endParaRPr lang="es-CO" dirty="0"/>
          </a:p>
        </p:txBody>
      </p:sp>
      <p:sp>
        <p:nvSpPr>
          <p:cNvPr id="3" name="Rectángulo 2"/>
          <p:cNvSpPr/>
          <p:nvPr/>
        </p:nvSpPr>
        <p:spPr>
          <a:xfrm>
            <a:off x="3547914" y="516382"/>
            <a:ext cx="5358694" cy="353943"/>
          </a:xfrm>
          <a:prstGeom prst="rect">
            <a:avLst/>
          </a:prstGeom>
        </p:spPr>
        <p:txBody>
          <a:bodyPr wrap="square">
            <a:spAutoFit/>
          </a:bodyPr>
          <a:lstStyle/>
          <a:p>
            <a:pPr algn="just"/>
            <a:r>
              <a:rPr lang="es-CO" sz="1700" dirty="0">
                <a:latin typeface="MyriadPro-Regular" panose="020B0503030403020204" pitchFamily="34" charset="0"/>
              </a:rPr>
              <a:t>asignadas a dependencias y grupos internos de trabajo</a:t>
            </a:r>
            <a:endParaRPr lang="es-CO" dirty="0"/>
          </a:p>
        </p:txBody>
      </p:sp>
      <p:sp>
        <p:nvSpPr>
          <p:cNvPr id="13" name="Rectángulo 12"/>
          <p:cNvSpPr/>
          <p:nvPr/>
        </p:nvSpPr>
        <p:spPr>
          <a:xfrm>
            <a:off x="5100789" y="971104"/>
            <a:ext cx="6893168" cy="5262979"/>
          </a:xfrm>
          <a:prstGeom prst="rect">
            <a:avLst/>
          </a:prstGeom>
        </p:spPr>
        <p:txBody>
          <a:bodyPr wrap="square">
            <a:spAutoFit/>
          </a:bodyPr>
          <a:lstStyle/>
          <a:p>
            <a:pPr algn="just"/>
            <a:r>
              <a:rPr lang="es-CO" dirty="0"/>
              <a:t>Atención al Usuario: Todas las solicitudes recibidas fueron atendidas, lo que indica un compromiso de la oficina con la satisfacción del cliente y una eficiente gestión de las solicitudes de atención al usuario.</a:t>
            </a:r>
          </a:p>
          <a:p>
            <a:pPr algn="just"/>
            <a:endParaRPr lang="es-CO" dirty="0"/>
          </a:p>
          <a:p>
            <a:pPr algn="just"/>
            <a:r>
              <a:rPr lang="es-CO" dirty="0"/>
              <a:t>Contratación, Jurídica, Rectoría, Registro y Control, Talento Humano, Financiera, Vicerrectoría Académica, Bienestar Universitario, Sistemas, CIECYT, Recursos Físicos y Biblioteca: En todas estas áreas se atendió el 100% de las solicitudes recibidas. Esto muestra un excelente desempeño en la gestión de las PQRS, reflejando un compromiso generalizado con la resolución oportuna de las solicitudes.</a:t>
            </a:r>
          </a:p>
          <a:p>
            <a:pPr algn="just"/>
            <a:endParaRPr lang="es-CO" dirty="0"/>
          </a:p>
          <a:p>
            <a:pPr algn="just"/>
            <a:r>
              <a:rPr lang="es-CO" dirty="0"/>
              <a:t>Sala de Docentes: Aunque la mayoría de las solicitudes fueron atendidas, cinco (5) quedaron sin respuesta, lo que representa un 86% de cumplimiento. Solicitudes presentadas en fechas extemporáneas para tramite de aplazamiento y retiro de carrera, que requieren autorización del Consejo Académico del Instituto Tecnológico del Putumayo para el tramite respectivo en el sistema SIGEDIN. </a:t>
            </a:r>
          </a:p>
          <a:p>
            <a:pPr algn="just"/>
            <a:endParaRPr lang="es-CO" dirty="0"/>
          </a:p>
          <a:p>
            <a:pPr algn="just"/>
            <a:r>
              <a:rPr lang="es-CO" dirty="0"/>
              <a:t>Vicerrectoría Administrativa: Todas las solicitudes fueron atendidas, lo que representa un 100% de cumplimiento. </a:t>
            </a:r>
          </a:p>
          <a:p>
            <a:pPr algn="just"/>
            <a:endParaRPr lang="es-CO" dirty="0"/>
          </a:p>
          <a:p>
            <a:pPr algn="just"/>
            <a:r>
              <a:rPr lang="es-CO" dirty="0"/>
              <a:t>Lo anterior demuestra que la mayoría de las dependencias del Instituto demostraron un alto nivel de compromiso y eficiencia en la gestión de las PQRS durante el mes de mayo de 2023. Sin embargo, es importante prestar atención al área donde se registraron solicitudes sin atender para realizar mejoras y garantizar una atención integral a los usuarios.</a:t>
            </a:r>
          </a:p>
        </p:txBody>
      </p:sp>
      <p:graphicFrame>
        <p:nvGraphicFramePr>
          <p:cNvPr id="10" name="Gráfico 9"/>
          <p:cNvGraphicFramePr>
            <a:graphicFrameLocks/>
          </p:cNvGraphicFramePr>
          <p:nvPr>
            <p:extLst>
              <p:ext uri="{D42A27DB-BD31-4B8C-83A1-F6EECF244321}">
                <p14:modId xmlns:p14="http://schemas.microsoft.com/office/powerpoint/2010/main" val="1069555795"/>
              </p:ext>
            </p:extLst>
          </p:nvPr>
        </p:nvGraphicFramePr>
        <p:xfrm>
          <a:off x="659514" y="3890505"/>
          <a:ext cx="4333749" cy="2471128"/>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n 5"/>
          <p:cNvPicPr>
            <a:picLocks noChangeAspect="1"/>
          </p:cNvPicPr>
          <p:nvPr/>
        </p:nvPicPr>
        <p:blipFill>
          <a:blip r:embed="rId3"/>
          <a:stretch>
            <a:fillRect/>
          </a:stretch>
        </p:blipFill>
        <p:spPr>
          <a:xfrm>
            <a:off x="659515" y="1176844"/>
            <a:ext cx="4333748" cy="2484967"/>
          </a:xfrm>
          <a:prstGeom prst="rect">
            <a:avLst/>
          </a:prstGeom>
        </p:spPr>
      </p:pic>
    </p:spTree>
    <p:extLst>
      <p:ext uri="{BB962C8B-B14F-4D97-AF65-F5344CB8AC3E}">
        <p14:creationId xmlns:p14="http://schemas.microsoft.com/office/powerpoint/2010/main" val="1304222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3992438233"/>
              </p:ext>
            </p:extLst>
          </p:nvPr>
        </p:nvGraphicFramePr>
        <p:xfrm>
          <a:off x="3193867" y="3246054"/>
          <a:ext cx="5037455" cy="2410143"/>
        </p:xfrm>
        <a:graphic>
          <a:graphicData uri="http://schemas.openxmlformats.org/drawingml/2006/table">
            <a:tbl>
              <a:tblPr firstRow="1" firstCol="1" bandRow="1"/>
              <a:tblGrid>
                <a:gridCol w="3507740">
                  <a:extLst>
                    <a:ext uri="{9D8B030D-6E8A-4147-A177-3AD203B41FA5}">
                      <a16:colId xmlns:a16="http://schemas.microsoft.com/office/drawing/2014/main" val="3684606340"/>
                    </a:ext>
                  </a:extLst>
                </a:gridCol>
                <a:gridCol w="1529715">
                  <a:extLst>
                    <a:ext uri="{9D8B030D-6E8A-4147-A177-3AD203B41FA5}">
                      <a16:colId xmlns:a16="http://schemas.microsoft.com/office/drawing/2014/main" val="1163970205"/>
                    </a:ext>
                  </a:extLst>
                </a:gridCol>
              </a:tblGrid>
              <a:tr h="0">
                <a:tc gridSpan="2">
                  <a:txBody>
                    <a:bodyPr/>
                    <a:lstStyle/>
                    <a:p>
                      <a:pPr algn="ctr">
                        <a:lnSpc>
                          <a:spcPct val="107000"/>
                        </a:lnSpc>
                        <a:spcAft>
                          <a:spcPts val="0"/>
                        </a:spcAft>
                      </a:pPr>
                      <a:r>
                        <a:rPr lang="es-CO" sz="1400" dirty="0">
                          <a:effectLst/>
                          <a:latin typeface="Calibri" panose="020F0502020204030204" pitchFamily="34" charset="0"/>
                          <a:ea typeface="Calibri" panose="020F0502020204030204" pitchFamily="34" charset="0"/>
                          <a:cs typeface="Times New Roman" panose="02020603050405020304" pitchFamily="18" charset="0"/>
                        </a:rPr>
                        <a:t>Tiempo promedio de respuesta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hMerge="1">
                  <a:txBody>
                    <a:bodyPr/>
                    <a:lstStyle/>
                    <a:p>
                      <a:endParaRPr lang="es-CO"/>
                    </a:p>
                  </a:txBody>
                  <a:tcPr/>
                </a:tc>
                <a:extLst>
                  <a:ext uri="{0D108BD9-81ED-4DB2-BD59-A6C34878D82A}">
                    <a16:rowId xmlns:a16="http://schemas.microsoft.com/office/drawing/2014/main" val="1161599291"/>
                  </a:ext>
                </a:extLst>
              </a:tr>
              <a:tr h="0">
                <a:tc>
                  <a:txBody>
                    <a:bodyPr/>
                    <a:lstStyle/>
                    <a:p>
                      <a:pPr>
                        <a:lnSpc>
                          <a:spcPct val="107000"/>
                        </a:lnSpc>
                        <a:spcAft>
                          <a:spcPts val="0"/>
                        </a:spcAft>
                      </a:pPr>
                      <a:r>
                        <a:rPr lang="es-CO" sz="1400" b="1" dirty="0">
                          <a:effectLst/>
                          <a:latin typeface="Calibri" panose="020F0502020204030204" pitchFamily="34" charset="0"/>
                          <a:ea typeface="Calibri" panose="020F0502020204030204" pitchFamily="34" charset="0"/>
                          <a:cs typeface="Times New Roman" panose="02020603050405020304" pitchFamily="18" charset="0"/>
                        </a:rPr>
                        <a:t>Tipos de petición</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07000"/>
                        </a:lnSpc>
                        <a:spcAft>
                          <a:spcPts val="0"/>
                        </a:spcAft>
                      </a:pPr>
                      <a:r>
                        <a:rPr lang="es-CO" sz="1400" b="1" dirty="0">
                          <a:effectLst/>
                          <a:latin typeface="Calibri" panose="020F0502020204030204" pitchFamily="34" charset="0"/>
                          <a:ea typeface="Calibri" panose="020F0502020204030204" pitchFamily="34" charset="0"/>
                          <a:cs typeface="Times New Roman" panose="02020603050405020304" pitchFamily="18" charset="0"/>
                        </a:rPr>
                        <a:t>Días permitidos para respuesta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68204304"/>
                  </a:ext>
                </a:extLst>
              </a:tr>
              <a:tr h="0">
                <a:tc>
                  <a:txBody>
                    <a:bodyPr/>
                    <a:lstStyle/>
                    <a:p>
                      <a:pP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EXPEDICIÓN COPIAS DE DOCUMENTOS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10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759021916"/>
                  </a:ext>
                </a:extLst>
              </a:tr>
              <a:tr h="0">
                <a:tc>
                  <a:txBody>
                    <a:bodyPr/>
                    <a:lstStyle/>
                    <a:p>
                      <a:pPr>
                        <a:lnSpc>
                          <a:spcPct val="107000"/>
                        </a:lnSpc>
                        <a:spcAft>
                          <a:spcPts val="800"/>
                        </a:spcAft>
                      </a:pPr>
                      <a:r>
                        <a:rPr lang="es-ES" sz="1400">
                          <a:effectLst/>
                          <a:latin typeface="Calibri" panose="020F0502020204030204" pitchFamily="34" charset="0"/>
                          <a:ea typeface="Calibri" panose="020F0502020204030204" pitchFamily="34" charset="0"/>
                          <a:cs typeface="Times New Roman" panose="02020603050405020304" pitchFamily="18" charset="0"/>
                        </a:rPr>
                        <a:t>TRASLADOS POR COMPETENCIA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3389599"/>
                  </a:ext>
                </a:extLst>
              </a:tr>
              <a:tr h="0">
                <a:tc>
                  <a:txBody>
                    <a:bodyPr/>
                    <a:lstStyle/>
                    <a:p>
                      <a:pPr>
                        <a:lnSpc>
                          <a:spcPct val="107000"/>
                        </a:lnSpc>
                        <a:spcAft>
                          <a:spcPts val="800"/>
                        </a:spcAft>
                      </a:pPr>
                      <a:r>
                        <a:rPr lang="es-ES" sz="1400">
                          <a:effectLst/>
                          <a:latin typeface="Calibri" panose="020F0502020204030204" pitchFamily="34" charset="0"/>
                          <a:ea typeface="Calibri" panose="020F0502020204030204" pitchFamily="34" charset="0"/>
                          <a:cs typeface="Times New Roman" panose="02020603050405020304" pitchFamily="18" charset="0"/>
                        </a:rPr>
                        <a:t>ENTES DE CONTROL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759834370"/>
                  </a:ext>
                </a:extLst>
              </a:tr>
              <a:tr h="0">
                <a:tc>
                  <a:txBody>
                    <a:bodyPr/>
                    <a:lstStyle/>
                    <a:p>
                      <a:pP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CONSULTAS DE INFORMACIÓN TÉCNICA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30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546525684"/>
                  </a:ext>
                </a:extLst>
              </a:tr>
              <a:tr h="0">
                <a:tc>
                  <a:txBody>
                    <a:bodyPr/>
                    <a:lstStyle/>
                    <a:p>
                      <a:pPr>
                        <a:lnSpc>
                          <a:spcPct val="107000"/>
                        </a:lnSpc>
                        <a:spcAft>
                          <a:spcPts val="800"/>
                        </a:spcAft>
                      </a:pPr>
                      <a:r>
                        <a:rPr lang="es-ES" sz="1400">
                          <a:effectLst/>
                          <a:latin typeface="Calibri" panose="020F0502020204030204" pitchFamily="34" charset="0"/>
                          <a:ea typeface="Calibri" panose="020F0502020204030204" pitchFamily="34" charset="0"/>
                          <a:cs typeface="Times New Roman" panose="02020603050405020304" pitchFamily="18" charset="0"/>
                        </a:rPr>
                        <a:t>QUEJAS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15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911729746"/>
                  </a:ext>
                </a:extLst>
              </a:tr>
              <a:tr h="0">
                <a:tc>
                  <a:txBody>
                    <a:bodyPr/>
                    <a:lstStyle/>
                    <a:p>
                      <a:pP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RECLAMOS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15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563896998"/>
                  </a:ext>
                </a:extLst>
              </a:tr>
              <a:tr h="0">
                <a:tc>
                  <a:txBody>
                    <a:bodyPr/>
                    <a:lstStyle/>
                    <a:p>
                      <a:pPr>
                        <a:lnSpc>
                          <a:spcPct val="107000"/>
                        </a:lnSpc>
                        <a:spcAft>
                          <a:spcPts val="800"/>
                        </a:spcAft>
                      </a:pPr>
                      <a:r>
                        <a:rPr lang="es-ES" sz="1400">
                          <a:effectLst/>
                          <a:latin typeface="Calibri" panose="020F0502020204030204" pitchFamily="34" charset="0"/>
                          <a:ea typeface="Calibri" panose="020F0502020204030204" pitchFamily="34" charset="0"/>
                          <a:cs typeface="Times New Roman" panose="02020603050405020304" pitchFamily="18" charset="0"/>
                        </a:rPr>
                        <a:t>SUGERENCIAS Y FELICITACIONES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30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177743196"/>
                  </a:ext>
                </a:extLst>
              </a:tr>
              <a:tr h="0">
                <a:tc>
                  <a:txBody>
                    <a:bodyPr/>
                    <a:lstStyle/>
                    <a:p>
                      <a:pPr>
                        <a:lnSpc>
                          <a:spcPct val="107000"/>
                        </a:lnSpc>
                        <a:spcAft>
                          <a:spcPts val="800"/>
                        </a:spcAft>
                      </a:pPr>
                      <a:r>
                        <a:rPr lang="es-CO" sz="1400" dirty="0">
                          <a:effectLst/>
                          <a:latin typeface="Calibri" panose="020F0502020204030204" pitchFamily="34" charset="0"/>
                          <a:ea typeface="Calibri" panose="020F0502020204030204" pitchFamily="34" charset="0"/>
                          <a:cs typeface="Times New Roman" panose="02020603050405020304" pitchFamily="18" charset="0"/>
                        </a:rPr>
                        <a:t>DERECHOS DE PETICIÓN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dirty="0">
                          <a:effectLst/>
                          <a:latin typeface="Calibri" panose="020F0502020204030204" pitchFamily="34" charset="0"/>
                          <a:ea typeface="Calibri" panose="020F0502020204030204" pitchFamily="34" charset="0"/>
                          <a:cs typeface="Times New Roman" panose="02020603050405020304" pitchFamily="18" charset="0"/>
                        </a:rPr>
                        <a:t>15</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634667172"/>
                  </a:ext>
                </a:extLst>
              </a:tr>
            </a:tbl>
          </a:graphicData>
        </a:graphic>
      </p:graphicFrame>
      <p:sp>
        <p:nvSpPr>
          <p:cNvPr id="7" name="Rectángulo 6"/>
          <p:cNvSpPr/>
          <p:nvPr/>
        </p:nvSpPr>
        <p:spPr>
          <a:xfrm>
            <a:off x="2274278" y="287955"/>
            <a:ext cx="6096000" cy="1077218"/>
          </a:xfrm>
          <a:prstGeom prst="rect">
            <a:avLst/>
          </a:prstGeom>
        </p:spPr>
        <p:txBody>
          <a:bodyPr>
            <a:spAutoFit/>
          </a:bodyPr>
          <a:lstStyle/>
          <a:p>
            <a:r>
              <a:rPr lang="es-CO" sz="3200" b="1" dirty="0">
                <a:solidFill>
                  <a:srgbClr val="1A3B8F"/>
                </a:solidFill>
                <a:latin typeface="Arial" panose="020B0604020202020204" pitchFamily="34" charset="0"/>
              </a:rPr>
              <a:t>Gestión de traslados y acceso a la Información </a:t>
            </a:r>
            <a:endParaRPr lang="es-CO" dirty="0"/>
          </a:p>
        </p:txBody>
      </p:sp>
      <p:sp>
        <p:nvSpPr>
          <p:cNvPr id="8" name="Rectángulo 7"/>
          <p:cNvSpPr/>
          <p:nvPr/>
        </p:nvSpPr>
        <p:spPr>
          <a:xfrm>
            <a:off x="1966546" y="1416361"/>
            <a:ext cx="8935916" cy="954107"/>
          </a:xfrm>
          <a:prstGeom prst="rect">
            <a:avLst/>
          </a:prstGeom>
        </p:spPr>
        <p:txBody>
          <a:bodyPr wrap="square">
            <a:spAutoFit/>
          </a:bodyPr>
          <a:lstStyle/>
          <a:p>
            <a:pPr algn="just"/>
            <a:r>
              <a:rPr lang="es-CO" dirty="0"/>
              <a:t>La mayoría de las dependencias del Instituto demostraron un alto nivel de compromiso y eficiencia en la gestión de las PQRS durante el mes de mayo de 2023. Sin embargo, es importante prestar atención a las áreas donde se registraron solicitudes sin atender para realizar mejoras y garantizar una atención integral a los usuarios.</a:t>
            </a:r>
          </a:p>
        </p:txBody>
      </p:sp>
      <p:sp>
        <p:nvSpPr>
          <p:cNvPr id="2" name="Rectángulo 1"/>
          <p:cNvSpPr/>
          <p:nvPr/>
        </p:nvSpPr>
        <p:spPr>
          <a:xfrm>
            <a:off x="1966546" y="2358221"/>
            <a:ext cx="8844536" cy="954107"/>
          </a:xfrm>
          <a:prstGeom prst="rect">
            <a:avLst/>
          </a:prstGeom>
        </p:spPr>
        <p:txBody>
          <a:bodyPr wrap="square">
            <a:spAutoFit/>
          </a:bodyPr>
          <a:lstStyle/>
          <a:p>
            <a:pPr algn="just"/>
            <a:r>
              <a:rPr lang="es-CO" dirty="0"/>
              <a:t>La acción de Tutela, se respondió y se notificó al juzgado respectivo con los soportes pertinentes, en los tiempos establecidos por la ley. Se notificó a las personas vinculadas en la tutela para que se pronuncie sobre los hechos y pretensiones.</a:t>
            </a:r>
          </a:p>
          <a:p>
            <a:pPr algn="just"/>
            <a:endParaRPr lang="es-CO" dirty="0"/>
          </a:p>
        </p:txBody>
      </p:sp>
    </p:spTree>
    <p:extLst>
      <p:ext uri="{BB962C8B-B14F-4D97-AF65-F5344CB8AC3E}">
        <p14:creationId xmlns:p14="http://schemas.microsoft.com/office/powerpoint/2010/main" val="80862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88748" y="483661"/>
            <a:ext cx="3716082" cy="646331"/>
          </a:xfrm>
          <a:prstGeom prst="rect">
            <a:avLst/>
          </a:prstGeom>
        </p:spPr>
        <p:txBody>
          <a:bodyPr wrap="none">
            <a:spAutoFit/>
          </a:bodyPr>
          <a:lstStyle/>
          <a:p>
            <a:r>
              <a:rPr lang="es-CO" sz="3600" dirty="0">
                <a:latin typeface="MyriadPro-Regular" panose="020B0503030403020204" pitchFamily="34" charset="0"/>
              </a:rPr>
              <a:t>Recomendaciones</a:t>
            </a:r>
            <a:endParaRPr lang="es-CO" dirty="0"/>
          </a:p>
        </p:txBody>
      </p:sp>
      <p:pic>
        <p:nvPicPr>
          <p:cNvPr id="4" name="Imagen 3"/>
          <p:cNvPicPr>
            <a:picLocks noChangeAspect="1"/>
          </p:cNvPicPr>
          <p:nvPr/>
        </p:nvPicPr>
        <p:blipFill>
          <a:blip r:embed="rId2"/>
          <a:stretch>
            <a:fillRect/>
          </a:stretch>
        </p:blipFill>
        <p:spPr>
          <a:xfrm>
            <a:off x="5556737" y="1573823"/>
            <a:ext cx="5081955" cy="1793622"/>
          </a:xfrm>
          <a:prstGeom prst="rect">
            <a:avLst/>
          </a:prstGeom>
        </p:spPr>
      </p:pic>
      <p:sp>
        <p:nvSpPr>
          <p:cNvPr id="3" name="Rectángulo 2"/>
          <p:cNvSpPr/>
          <p:nvPr/>
        </p:nvSpPr>
        <p:spPr>
          <a:xfrm>
            <a:off x="6071206" y="1755462"/>
            <a:ext cx="3687166" cy="1384995"/>
          </a:xfrm>
          <a:prstGeom prst="rect">
            <a:avLst/>
          </a:prstGeom>
        </p:spPr>
        <p:txBody>
          <a:bodyPr wrap="square">
            <a:spAutoFit/>
          </a:bodyPr>
          <a:lstStyle/>
          <a:p>
            <a:pPr algn="just"/>
            <a:r>
              <a:rPr lang="es-CO" dirty="0"/>
              <a:t>Proporcionar capacitación adicional al personal de todas las dependencias involucradas en la gestión de PQRSD, para mejorar la calidad del servicio ofrecido a los solicitantes y asegurar una atención oportuna y efectiva.</a:t>
            </a:r>
          </a:p>
        </p:txBody>
      </p:sp>
      <p:sp>
        <p:nvSpPr>
          <p:cNvPr id="6" name="Freeform 8">
            <a:extLst>
              <a:ext uri="{FF2B5EF4-FFF2-40B4-BE49-F238E27FC236}">
                <a16:creationId xmlns:a16="http://schemas.microsoft.com/office/drawing/2014/main" id="{6DD8D568-9528-402D-BFCA-A7F78668D179}"/>
              </a:ext>
            </a:extLst>
          </p:cNvPr>
          <p:cNvSpPr>
            <a:spLocks noChangeArrowheads="1"/>
          </p:cNvSpPr>
          <p:nvPr/>
        </p:nvSpPr>
        <p:spPr bwMode="auto">
          <a:xfrm>
            <a:off x="4695014" y="1691039"/>
            <a:ext cx="1426133" cy="1426135"/>
          </a:xfrm>
          <a:custGeom>
            <a:avLst/>
            <a:gdLst>
              <a:gd name="T0" fmla="*/ 1938 w 3875"/>
              <a:gd name="T1" fmla="*/ 3875 h 3876"/>
              <a:gd name="T2" fmla="*/ 0 w 3875"/>
              <a:gd name="T3" fmla="*/ 1938 h 3876"/>
              <a:gd name="T4" fmla="*/ 1938 w 3875"/>
              <a:gd name="T5" fmla="*/ 0 h 3876"/>
              <a:gd name="T6" fmla="*/ 3874 w 3875"/>
              <a:gd name="T7" fmla="*/ 1938 h 3876"/>
              <a:gd name="T8" fmla="*/ 1938 w 3875"/>
              <a:gd name="T9" fmla="*/ 3875 h 3876"/>
            </a:gdLst>
            <a:ahLst/>
            <a:cxnLst>
              <a:cxn ang="0">
                <a:pos x="T0" y="T1"/>
              </a:cxn>
              <a:cxn ang="0">
                <a:pos x="T2" y="T3"/>
              </a:cxn>
              <a:cxn ang="0">
                <a:pos x="T4" y="T5"/>
              </a:cxn>
              <a:cxn ang="0">
                <a:pos x="T6" y="T7"/>
              </a:cxn>
              <a:cxn ang="0">
                <a:pos x="T8" y="T9"/>
              </a:cxn>
            </a:cxnLst>
            <a:rect l="0" t="0" r="r" b="b"/>
            <a:pathLst>
              <a:path w="3875" h="3876">
                <a:moveTo>
                  <a:pt x="1938" y="3875"/>
                </a:moveTo>
                <a:lnTo>
                  <a:pt x="0" y="1938"/>
                </a:lnTo>
                <a:lnTo>
                  <a:pt x="1938" y="0"/>
                </a:lnTo>
                <a:lnTo>
                  <a:pt x="3874" y="1938"/>
                </a:lnTo>
                <a:lnTo>
                  <a:pt x="1938" y="3875"/>
                </a:lnTo>
              </a:path>
            </a:pathLst>
          </a:custGeom>
          <a:solidFill>
            <a:schemeClr val="accent2">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7" name="Freeform 9">
            <a:extLst>
              <a:ext uri="{FF2B5EF4-FFF2-40B4-BE49-F238E27FC236}">
                <a16:creationId xmlns:a16="http://schemas.microsoft.com/office/drawing/2014/main" id="{3529F678-957C-4957-87B3-430C81EDD9EB}"/>
              </a:ext>
            </a:extLst>
          </p:cNvPr>
          <p:cNvSpPr>
            <a:spLocks noChangeArrowheads="1"/>
          </p:cNvSpPr>
          <p:nvPr/>
        </p:nvSpPr>
        <p:spPr bwMode="auto">
          <a:xfrm>
            <a:off x="4904830" y="1820465"/>
            <a:ext cx="1184389" cy="1186012"/>
          </a:xfrm>
          <a:custGeom>
            <a:avLst/>
            <a:gdLst>
              <a:gd name="T0" fmla="*/ 1610 w 3220"/>
              <a:gd name="T1" fmla="*/ 3221 h 3222"/>
              <a:gd name="T2" fmla="*/ 0 w 3220"/>
              <a:gd name="T3" fmla="*/ 1611 h 3222"/>
              <a:gd name="T4" fmla="*/ 1610 w 3220"/>
              <a:gd name="T5" fmla="*/ 0 h 3222"/>
              <a:gd name="T6" fmla="*/ 3219 w 3220"/>
              <a:gd name="T7" fmla="*/ 1611 h 3222"/>
              <a:gd name="T8" fmla="*/ 1610 w 3220"/>
              <a:gd name="T9" fmla="*/ 3221 h 3222"/>
            </a:gdLst>
            <a:ahLst/>
            <a:cxnLst>
              <a:cxn ang="0">
                <a:pos x="T0" y="T1"/>
              </a:cxn>
              <a:cxn ang="0">
                <a:pos x="T2" y="T3"/>
              </a:cxn>
              <a:cxn ang="0">
                <a:pos x="T4" y="T5"/>
              </a:cxn>
              <a:cxn ang="0">
                <a:pos x="T6" y="T7"/>
              </a:cxn>
              <a:cxn ang="0">
                <a:pos x="T8" y="T9"/>
              </a:cxn>
            </a:cxnLst>
            <a:rect l="0" t="0" r="r" b="b"/>
            <a:pathLst>
              <a:path w="3220" h="3222">
                <a:moveTo>
                  <a:pt x="1610" y="3221"/>
                </a:moveTo>
                <a:lnTo>
                  <a:pt x="0" y="1611"/>
                </a:lnTo>
                <a:lnTo>
                  <a:pt x="1610" y="0"/>
                </a:lnTo>
                <a:lnTo>
                  <a:pt x="3219" y="1611"/>
                </a:lnTo>
                <a:lnTo>
                  <a:pt x="1610" y="3221"/>
                </a:lnTo>
              </a:path>
            </a:pathLst>
          </a:custGeom>
          <a:solidFill>
            <a:schemeClr val="accent2"/>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8" name="TextBox 44">
            <a:extLst>
              <a:ext uri="{FF2B5EF4-FFF2-40B4-BE49-F238E27FC236}">
                <a16:creationId xmlns:a16="http://schemas.microsoft.com/office/drawing/2014/main" id="{0426DBF9-95AF-404A-9BEC-DA4CD7468B5E}"/>
              </a:ext>
            </a:extLst>
          </p:cNvPr>
          <p:cNvSpPr txBox="1"/>
          <p:nvPr/>
        </p:nvSpPr>
        <p:spPr>
          <a:xfrm>
            <a:off x="5248272" y="2023930"/>
            <a:ext cx="393056" cy="784830"/>
          </a:xfrm>
          <a:prstGeom prst="rect">
            <a:avLst/>
          </a:prstGeom>
          <a:noFill/>
        </p:spPr>
        <p:txBody>
          <a:bodyPr wrap="none" rtlCol="0" anchor="ctr">
            <a:spAutoFit/>
          </a:bodyPr>
          <a:lstStyle/>
          <a:p>
            <a:pPr algn="ctr"/>
            <a:r>
              <a:rPr lang="en-US" sz="4500" b="1" dirty="0">
                <a:solidFill>
                  <a:schemeClr val="bg1"/>
                </a:solidFill>
                <a:latin typeface="Poppins SemiBold" pitchFamily="2" charset="77"/>
                <a:ea typeface="League Spartan" charset="0"/>
                <a:cs typeface="Poppins SemiBold" pitchFamily="2" charset="77"/>
              </a:rPr>
              <a:t>1</a:t>
            </a:r>
          </a:p>
        </p:txBody>
      </p:sp>
      <p:pic>
        <p:nvPicPr>
          <p:cNvPr id="9" name="Imagen 8"/>
          <p:cNvPicPr>
            <a:picLocks noChangeAspect="1"/>
          </p:cNvPicPr>
          <p:nvPr/>
        </p:nvPicPr>
        <p:blipFill>
          <a:blip r:embed="rId3"/>
          <a:stretch>
            <a:fillRect/>
          </a:stretch>
        </p:blipFill>
        <p:spPr>
          <a:xfrm>
            <a:off x="9708430" y="1678894"/>
            <a:ext cx="794352" cy="1583479"/>
          </a:xfrm>
          <a:prstGeom prst="rect">
            <a:avLst/>
          </a:prstGeom>
        </p:spPr>
      </p:pic>
      <p:pic>
        <p:nvPicPr>
          <p:cNvPr id="12" name="Imagen 11"/>
          <p:cNvPicPr>
            <a:picLocks noChangeAspect="1"/>
          </p:cNvPicPr>
          <p:nvPr/>
        </p:nvPicPr>
        <p:blipFill>
          <a:blip r:embed="rId4"/>
          <a:stretch>
            <a:fillRect/>
          </a:stretch>
        </p:blipFill>
        <p:spPr>
          <a:xfrm>
            <a:off x="1730200" y="3843209"/>
            <a:ext cx="4907991" cy="2103302"/>
          </a:xfrm>
          <a:prstGeom prst="rect">
            <a:avLst/>
          </a:prstGeom>
        </p:spPr>
      </p:pic>
      <p:pic>
        <p:nvPicPr>
          <p:cNvPr id="15" name="Imagen 14"/>
          <p:cNvPicPr>
            <a:picLocks noChangeAspect="1"/>
          </p:cNvPicPr>
          <p:nvPr/>
        </p:nvPicPr>
        <p:blipFill>
          <a:blip r:embed="rId5"/>
          <a:stretch>
            <a:fillRect/>
          </a:stretch>
        </p:blipFill>
        <p:spPr>
          <a:xfrm>
            <a:off x="630629" y="3958926"/>
            <a:ext cx="1646063" cy="1700931"/>
          </a:xfrm>
          <a:prstGeom prst="rect">
            <a:avLst/>
          </a:prstGeom>
        </p:spPr>
      </p:pic>
      <p:pic>
        <p:nvPicPr>
          <p:cNvPr id="16" name="Imagen 15"/>
          <p:cNvPicPr>
            <a:picLocks noChangeAspect="1"/>
          </p:cNvPicPr>
          <p:nvPr/>
        </p:nvPicPr>
        <p:blipFill>
          <a:blip r:embed="rId6"/>
          <a:stretch>
            <a:fillRect/>
          </a:stretch>
        </p:blipFill>
        <p:spPr>
          <a:xfrm>
            <a:off x="801331" y="4154014"/>
            <a:ext cx="1304657" cy="1310754"/>
          </a:xfrm>
          <a:prstGeom prst="rect">
            <a:avLst/>
          </a:prstGeom>
        </p:spPr>
      </p:pic>
      <p:sp>
        <p:nvSpPr>
          <p:cNvPr id="20" name="Rectángulo 19"/>
          <p:cNvSpPr/>
          <p:nvPr/>
        </p:nvSpPr>
        <p:spPr>
          <a:xfrm>
            <a:off x="2105988" y="4006015"/>
            <a:ext cx="3687166" cy="1600438"/>
          </a:xfrm>
          <a:prstGeom prst="rect">
            <a:avLst/>
          </a:prstGeom>
        </p:spPr>
        <p:txBody>
          <a:bodyPr wrap="square">
            <a:spAutoFit/>
          </a:bodyPr>
          <a:lstStyle/>
          <a:p>
            <a:pPr algn="just"/>
            <a:r>
              <a:rPr lang="es-CO" dirty="0"/>
              <a:t>Mantener una comunicación abierta y transparente con los usuarios, proporcionando actualizaciones regulares sobre el estado de sus solicitudes y brindando información clara y precisa sobre los procedimientos a seguir para acceder a la información solicitada.</a:t>
            </a:r>
          </a:p>
        </p:txBody>
      </p:sp>
      <p:sp>
        <p:nvSpPr>
          <p:cNvPr id="21" name="TextBox 44">
            <a:extLst>
              <a:ext uri="{FF2B5EF4-FFF2-40B4-BE49-F238E27FC236}">
                <a16:creationId xmlns:a16="http://schemas.microsoft.com/office/drawing/2014/main" id="{0426DBF9-95AF-404A-9BEC-DA4CD7468B5E}"/>
              </a:ext>
            </a:extLst>
          </p:cNvPr>
          <p:cNvSpPr txBox="1"/>
          <p:nvPr/>
        </p:nvSpPr>
        <p:spPr>
          <a:xfrm>
            <a:off x="1128362" y="4368543"/>
            <a:ext cx="516488" cy="784830"/>
          </a:xfrm>
          <a:prstGeom prst="rect">
            <a:avLst/>
          </a:prstGeom>
          <a:noFill/>
        </p:spPr>
        <p:txBody>
          <a:bodyPr wrap="none" rtlCol="0" anchor="ctr">
            <a:spAutoFit/>
          </a:bodyPr>
          <a:lstStyle/>
          <a:p>
            <a:pPr algn="ctr"/>
            <a:r>
              <a:rPr lang="en-US" sz="4500" b="1" dirty="0">
                <a:solidFill>
                  <a:schemeClr val="bg1"/>
                </a:solidFill>
                <a:latin typeface="Poppins SemiBold" pitchFamily="2" charset="77"/>
                <a:ea typeface="League Spartan" charset="0"/>
                <a:cs typeface="Poppins SemiBold" pitchFamily="2" charset="77"/>
              </a:rPr>
              <a:t>2</a:t>
            </a:r>
          </a:p>
        </p:txBody>
      </p:sp>
      <p:pic>
        <p:nvPicPr>
          <p:cNvPr id="22" name="Imagen 21"/>
          <p:cNvPicPr>
            <a:picLocks noChangeAspect="1"/>
          </p:cNvPicPr>
          <p:nvPr/>
        </p:nvPicPr>
        <p:blipFill>
          <a:blip r:embed="rId7"/>
          <a:stretch>
            <a:fillRect/>
          </a:stretch>
        </p:blipFill>
        <p:spPr>
          <a:xfrm>
            <a:off x="5744716" y="3933182"/>
            <a:ext cx="759341" cy="1916723"/>
          </a:xfrm>
          <a:prstGeom prst="rect">
            <a:avLst/>
          </a:prstGeom>
        </p:spPr>
      </p:pic>
      <p:pic>
        <p:nvPicPr>
          <p:cNvPr id="5" name="Imagen 4"/>
          <p:cNvPicPr>
            <a:picLocks noChangeAspect="1"/>
          </p:cNvPicPr>
          <p:nvPr/>
        </p:nvPicPr>
        <p:blipFill rotWithShape="1">
          <a:blip r:embed="rId8"/>
          <a:srcRect l="67076" t="21513" r="1715" b="47041"/>
          <a:stretch/>
        </p:blipFill>
        <p:spPr>
          <a:xfrm>
            <a:off x="1323089" y="1369346"/>
            <a:ext cx="3339997" cy="1893027"/>
          </a:xfrm>
          <a:prstGeom prst="rect">
            <a:avLst/>
          </a:prstGeom>
        </p:spPr>
      </p:pic>
    </p:spTree>
    <p:extLst>
      <p:ext uri="{BB962C8B-B14F-4D97-AF65-F5344CB8AC3E}">
        <p14:creationId xmlns:p14="http://schemas.microsoft.com/office/powerpoint/2010/main" val="2709153828"/>
      </p:ext>
    </p:extLst>
  </p:cSld>
  <p:clrMapOvr>
    <a:masterClrMapping/>
  </p:clrMapOvr>
</p:sld>
</file>

<file path=ppt/theme/theme1.xml><?xml version="1.0" encoding="utf-8"?>
<a:theme xmlns:a="http://schemas.openxmlformats.org/drawingml/2006/main" name="Tema de Office">
  <a:themeElements>
    <a:clrScheme name="Personalizado 1">
      <a:dk1>
        <a:srgbClr val="000000"/>
      </a:dk1>
      <a:lt1>
        <a:srgbClr val="FFFFFF"/>
      </a:lt1>
      <a:dk2>
        <a:srgbClr val="44546A"/>
      </a:dk2>
      <a:lt2>
        <a:srgbClr val="E7E6E6"/>
      </a:lt2>
      <a:accent1>
        <a:srgbClr val="5B9BD5"/>
      </a:accent1>
      <a:accent2>
        <a:srgbClr val="ED7D31"/>
      </a:accent2>
      <a:accent3>
        <a:srgbClr val="A5A5A5"/>
      </a:accent3>
      <a:accent4>
        <a:srgbClr val="FDE918"/>
      </a:accent4>
      <a:accent5>
        <a:srgbClr val="EC8D08"/>
      </a:accent5>
      <a:accent6>
        <a:srgbClr val="79B72E"/>
      </a:accent6>
      <a:hlink>
        <a:srgbClr val="065F90"/>
      </a:hlink>
      <a:folHlink>
        <a:srgbClr val="177A7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11211</TotalTime>
  <Words>1269</Words>
  <Application>Microsoft Office PowerPoint</Application>
  <PresentationFormat>Panorámica</PresentationFormat>
  <Paragraphs>120</Paragraphs>
  <Slides>9</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Calibri</vt:lpstr>
      <vt:lpstr>Arial</vt:lpstr>
      <vt:lpstr>Open Sans Light</vt:lpstr>
      <vt:lpstr>Poppins SemiBold</vt:lpstr>
      <vt:lpstr>MyriadPro-Regular</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Comunicaciones</dc:creator>
  <cp:lastModifiedBy>ACER</cp:lastModifiedBy>
  <cp:revision>208</cp:revision>
  <dcterms:created xsi:type="dcterms:W3CDTF">2021-09-26T15:48:41Z</dcterms:created>
  <dcterms:modified xsi:type="dcterms:W3CDTF">2024-05-13T21:31:41Z</dcterms:modified>
</cp:coreProperties>
</file>